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Be Vietnam Ultra-Bold" charset="1" panose="00000900000000000000"/>
      <p:regular r:id="rId26"/>
    </p:embeddedFont>
    <p:embeddedFont>
      <p:font typeface="Canva Sans Bold" charset="1" panose="020B0803030501040103"/>
      <p:regular r:id="rId27"/>
    </p:embeddedFont>
    <p:embeddedFont>
      <p:font typeface="Arimo Bold" charset="1" panose="020B0704020202020204"/>
      <p:regular r:id="rId28"/>
    </p:embeddedFont>
    <p:embeddedFont>
      <p:font typeface="Be Vietnam" charset="1" panose="00000500000000000000"/>
      <p:regular r:id="rId29"/>
    </p:embeddedFont>
    <p:embeddedFont>
      <p:font typeface="Canva Sans" charset="1" panose="020B0503030501040103"/>
      <p:regular r:id="rId30"/>
    </p:embeddedFont>
    <p:embeddedFont>
      <p:font typeface="Canva Sans Medium" charset="1" panose="020B0603030501040103"/>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7807510" y="3934662"/>
            <a:ext cx="3435122" cy="3532260"/>
          </a:xfrm>
          <a:custGeom>
            <a:avLst/>
            <a:gdLst/>
            <a:ahLst/>
            <a:cxnLst/>
            <a:rect r="r" b="b" t="t" l="l"/>
            <a:pathLst>
              <a:path h="3532260" w="3435122">
                <a:moveTo>
                  <a:pt x="0" y="0"/>
                </a:moveTo>
                <a:lnTo>
                  <a:pt x="3435122" y="0"/>
                </a:lnTo>
                <a:lnTo>
                  <a:pt x="3435122" y="3532260"/>
                </a:lnTo>
                <a:lnTo>
                  <a:pt x="0" y="35322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921989" y="1546516"/>
            <a:ext cx="22894120" cy="1854746"/>
          </a:xfrm>
          <a:prstGeom prst="rect">
            <a:avLst/>
          </a:prstGeom>
        </p:spPr>
        <p:txBody>
          <a:bodyPr anchor="t" rtlCol="false" tIns="0" lIns="0" bIns="0" rIns="0">
            <a:spAutoFit/>
          </a:bodyPr>
          <a:lstStyle/>
          <a:p>
            <a:pPr algn="ctr">
              <a:lnSpc>
                <a:spcPts val="7225"/>
              </a:lnSpc>
            </a:pPr>
            <a:r>
              <a:rPr lang="en-US" b="true" sz="6816" spc="-286">
                <a:solidFill>
                  <a:srgbClr val="3139A8"/>
                </a:solidFill>
                <a:latin typeface="Be Vietnam Ultra-Bold"/>
                <a:ea typeface="Be Vietnam Ultra-Bold"/>
                <a:cs typeface="Be Vietnam Ultra-Bold"/>
                <a:sym typeface="Be Vietnam Ultra-Bold"/>
              </a:rPr>
              <a:t>ỨNG DỤNG </a:t>
            </a:r>
            <a:r>
              <a:rPr lang="en-US" b="true" sz="6816" spc="-286">
                <a:solidFill>
                  <a:srgbClr val="004243"/>
                </a:solidFill>
                <a:latin typeface="Be Vietnam Ultra-Bold"/>
                <a:ea typeface="Be Vietnam Ultra-Bold"/>
                <a:cs typeface="Be Vietnam Ultra-Bold"/>
                <a:sym typeface="Be Vietnam Ultra-Bold"/>
              </a:rPr>
              <a:t>BERT </a:t>
            </a:r>
            <a:r>
              <a:rPr lang="en-US" b="true" sz="6816" spc="-286">
                <a:solidFill>
                  <a:srgbClr val="3139A8"/>
                </a:solidFill>
                <a:latin typeface="Be Vietnam Ultra-Bold"/>
                <a:ea typeface="Be Vietnam Ultra-Bold"/>
                <a:cs typeface="Be Vietnam Ultra-Bold"/>
                <a:sym typeface="Be Vietnam Ultra-Bold"/>
              </a:rPr>
              <a:t>VÀ  </a:t>
            </a:r>
            <a:r>
              <a:rPr lang="en-US" b="true" sz="6816" spc="-286">
                <a:solidFill>
                  <a:srgbClr val="06C892"/>
                </a:solidFill>
                <a:latin typeface="Be Vietnam Ultra-Bold"/>
                <a:ea typeface="Be Vietnam Ultra-Bold"/>
                <a:cs typeface="Be Vietnam Ultra-Bold"/>
                <a:sym typeface="Be Vietnam Ultra-Bold"/>
              </a:rPr>
              <a:t>ELASTICSEARCH</a:t>
            </a:r>
            <a:r>
              <a:rPr lang="en-US" b="true" sz="6816" spc="-286">
                <a:solidFill>
                  <a:srgbClr val="3139A8"/>
                </a:solidFill>
                <a:latin typeface="Be Vietnam Ultra-Bold"/>
                <a:ea typeface="Be Vietnam Ultra-Bold"/>
                <a:cs typeface="Be Vietnam Ultra-Bold"/>
                <a:sym typeface="Be Vietnam Ultra-Bold"/>
              </a:rPr>
              <a:t> VÀO </a:t>
            </a:r>
          </a:p>
          <a:p>
            <a:pPr algn="ctr" marL="0" indent="0" lvl="0">
              <a:lnSpc>
                <a:spcPts val="7225"/>
              </a:lnSpc>
            </a:pPr>
            <a:r>
              <a:rPr lang="en-US" b="true" sz="6816" spc="-286">
                <a:solidFill>
                  <a:srgbClr val="FD696E"/>
                </a:solidFill>
                <a:latin typeface="Be Vietnam Ultra-Bold"/>
                <a:ea typeface="Be Vietnam Ultra-Bold"/>
                <a:cs typeface="Be Vietnam Ultra-Bold"/>
                <a:sym typeface="Be Vietnam Ultra-Bold"/>
              </a:rPr>
              <a:t>SEMANTIC SEARCH</a:t>
            </a:r>
            <a:r>
              <a:rPr lang="en-US" b="true" sz="6816" spc="-286">
                <a:solidFill>
                  <a:srgbClr val="3139A8"/>
                </a:solidFill>
                <a:latin typeface="Be Vietnam Ultra-Bold"/>
                <a:ea typeface="Be Vietnam Ultra-Bold"/>
                <a:cs typeface="Be Vietnam Ultra-Bold"/>
                <a:sym typeface="Be Vietnam Ultra-Bold"/>
              </a:rPr>
              <a:t> </a:t>
            </a:r>
          </a:p>
        </p:txBody>
      </p:sp>
      <p:sp>
        <p:nvSpPr>
          <p:cNvPr name="TextBox 10" id="10"/>
          <p:cNvSpPr txBox="true"/>
          <p:nvPr/>
        </p:nvSpPr>
        <p:spPr>
          <a:xfrm rot="0">
            <a:off x="6801486" y="7933647"/>
            <a:ext cx="5882680" cy="596899"/>
          </a:xfrm>
          <a:prstGeom prst="rect">
            <a:avLst/>
          </a:prstGeom>
        </p:spPr>
        <p:txBody>
          <a:bodyPr anchor="t" rtlCol="false" tIns="0" lIns="0" bIns="0" rIns="0">
            <a:spAutoFit/>
          </a:bodyPr>
          <a:lstStyle/>
          <a:p>
            <a:pPr algn="ctr">
              <a:lnSpc>
                <a:spcPts val="4900"/>
              </a:lnSpc>
            </a:pPr>
            <a:r>
              <a:rPr lang="en-US" sz="3500" b="true">
                <a:solidFill>
                  <a:srgbClr val="000000"/>
                </a:solidFill>
                <a:latin typeface="Canva Sans Bold"/>
                <a:ea typeface="Canva Sans Bold"/>
                <a:cs typeface="Canva Sans Bold"/>
                <a:sym typeface="Canva Sans Bold"/>
              </a:rPr>
              <a:t>22520801 - Nguyễn Tấn Lợi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664828" y="815975"/>
            <a:ext cx="8623172" cy="8655051"/>
          </a:xfrm>
          <a:custGeom>
            <a:avLst/>
            <a:gdLst/>
            <a:ahLst/>
            <a:cxnLst/>
            <a:rect r="r" b="b" t="t" l="l"/>
            <a:pathLst>
              <a:path h="8655051" w="8623172">
                <a:moveTo>
                  <a:pt x="0" y="0"/>
                </a:moveTo>
                <a:lnTo>
                  <a:pt x="8623172" y="0"/>
                </a:lnTo>
                <a:lnTo>
                  <a:pt x="8623172" y="8655050"/>
                </a:lnTo>
                <a:lnTo>
                  <a:pt x="0" y="8655050"/>
                </a:lnTo>
                <a:lnTo>
                  <a:pt x="0" y="0"/>
                </a:lnTo>
                <a:close/>
              </a:path>
            </a:pathLst>
          </a:custGeom>
          <a:blipFill>
            <a:blip r:embed="rId2"/>
            <a:stretch>
              <a:fillRect l="0" t="0" r="0"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Kiến trúc của BERT</a:t>
            </a:r>
          </a:p>
        </p:txBody>
      </p:sp>
      <p:sp>
        <p:nvSpPr>
          <p:cNvPr name="TextBox 4" id="4"/>
          <p:cNvSpPr txBox="true"/>
          <p:nvPr/>
        </p:nvSpPr>
        <p:spPr>
          <a:xfrm rot="0">
            <a:off x="248631" y="1219517"/>
            <a:ext cx="9144000" cy="778129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Multi-headed self attention</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Mô hình hóa ngữ cảnh</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Feed-forward layers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Tính toán các đặc trưng phân cấp non-linear</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Layer norm and residuals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 Giúp việc huấn luyện mạng sâu ổn định hơn</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Positional embeddings</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Cho phép mô hình học vị trí </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Tokenizer:</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Sử dụng WordPiece Tokenization để tách từ một cách tối ưu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1028700" y="895350"/>
            <a:ext cx="17259300" cy="8165400"/>
          </a:xfrm>
          <a:prstGeom prst="rect">
            <a:avLst/>
          </a:prstGeom>
        </p:spPr>
        <p:txBody>
          <a:bodyPr anchor="t" rtlCol="false" tIns="0" lIns="0" bIns="0" rIns="0">
            <a:spAutoFit/>
          </a:bodyPr>
          <a:lstStyle/>
          <a:p>
            <a:pPr algn="l">
              <a:lnSpc>
                <a:spcPts val="4445"/>
              </a:lnSpc>
            </a:pPr>
            <a:r>
              <a:rPr lang="en-US" sz="2599" b="true">
                <a:solidFill>
                  <a:srgbClr val="000000"/>
                </a:solidFill>
                <a:latin typeface="Canva Sans Bold"/>
                <a:ea typeface="Canva Sans Bold"/>
                <a:cs typeface="Canva Sans Bold"/>
                <a:sym typeface="Canva Sans Bold"/>
              </a:rPr>
              <a:t>Masked Language Modeling (MLM)</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Chọn ngẫu nhiên 15% số từ trong câu để </a:t>
            </a:r>
            <a:r>
              <a:rPr lang="en-US" b="true" sz="2599">
                <a:solidFill>
                  <a:srgbClr val="000000"/>
                </a:solidFill>
                <a:latin typeface="Canva Sans Bold"/>
                <a:ea typeface="Canva Sans Bold"/>
                <a:cs typeface="Canva Sans Bold"/>
                <a:sym typeface="Canva Sans Bold"/>
              </a:rPr>
              <a:t>mask</a:t>
            </a:r>
            <a:r>
              <a:rPr lang="en-US" sz="2599">
                <a:solidFill>
                  <a:srgbClr val="000000"/>
                </a:solidFill>
                <a:latin typeface="Canva Sans"/>
                <a:ea typeface="Canva Sans"/>
                <a:cs typeface="Canva Sans"/>
                <a:sym typeface="Canva Sans"/>
              </a:rPr>
              <a:t>.</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80% thời gian sẽ đặt token [MASK]</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"went to the store" → "went to the [MASK]"</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10% thời gian sẽ chọn từ ngẫu nhiên</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"went to the store" → "went to the running"</a:t>
            </a:r>
          </a:p>
          <a:p>
            <a:pPr algn="l" marL="1122678" indent="-374226" lvl="2">
              <a:lnSpc>
                <a:spcPts val="4445"/>
              </a:lnSpc>
              <a:buFont typeface="Arial"/>
              <a:buChar char="⚬"/>
            </a:pPr>
            <a:r>
              <a:rPr lang="en-US" sz="2599">
                <a:solidFill>
                  <a:srgbClr val="000000"/>
                </a:solidFill>
                <a:latin typeface="Canva Sans"/>
                <a:ea typeface="Canva Sans"/>
                <a:cs typeface="Canva Sans"/>
                <a:sym typeface="Canva Sans"/>
              </a:rPr>
              <a:t>10% thời gian sẽ giữ nguyên từ</a:t>
            </a:r>
          </a:p>
          <a:p>
            <a:pPr algn="l" marL="1684017" indent="-421004" lvl="3">
              <a:lnSpc>
                <a:spcPts val="4445"/>
              </a:lnSpc>
              <a:buFont typeface="Arial"/>
              <a:buChar char="￭"/>
            </a:pPr>
            <a:r>
              <a:rPr lang="en-US" sz="2599">
                <a:solidFill>
                  <a:srgbClr val="000000"/>
                </a:solidFill>
                <a:latin typeface="Canva Sans"/>
                <a:ea typeface="Canva Sans"/>
                <a:cs typeface="Canva Sans"/>
                <a:sym typeface="Canva Sans"/>
              </a:rPr>
              <a:t> "went to the store" → "went to the store"</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Mô hình dự đoán</a:t>
            </a:r>
            <a:r>
              <a:rPr lang="en-US" sz="2599">
                <a:solidFill>
                  <a:srgbClr val="000000"/>
                </a:solidFill>
                <a:latin typeface="Canva Sans"/>
                <a:ea typeface="Canva Sans"/>
                <a:cs typeface="Canva Sans"/>
                <a:sym typeface="Canva Sans"/>
              </a:rPr>
              <a:t> những từ được </a:t>
            </a:r>
            <a:r>
              <a:rPr lang="en-US" b="true" sz="2599">
                <a:solidFill>
                  <a:srgbClr val="000000"/>
                </a:solidFill>
                <a:latin typeface="Canva Sans Bold"/>
                <a:ea typeface="Canva Sans Bold"/>
                <a:cs typeface="Canva Sans Bold"/>
                <a:sym typeface="Canva Sans Bold"/>
              </a:rPr>
              <a:t>masked</a:t>
            </a:r>
            <a:r>
              <a:rPr lang="en-US" sz="2599">
                <a:solidFill>
                  <a:srgbClr val="000000"/>
                </a:solidFill>
                <a:latin typeface="Canva Sans"/>
                <a:ea typeface="Canva Sans"/>
                <a:cs typeface="Canva Sans"/>
                <a:sym typeface="Canva Sans"/>
              </a:rPr>
              <a:t> dựa vào ngữ cảnh những từ xung quanh.</a:t>
            </a:r>
          </a:p>
          <a:p>
            <a:pPr algn="l">
              <a:lnSpc>
                <a:spcPts val="4445"/>
              </a:lnSpc>
            </a:pPr>
            <a:r>
              <a:rPr lang="en-US" sz="2599" b="true">
                <a:solidFill>
                  <a:srgbClr val="000000"/>
                </a:solidFill>
                <a:latin typeface="Canva Sans Bold"/>
                <a:ea typeface="Canva Sans Bold"/>
                <a:cs typeface="Canva Sans Bold"/>
                <a:sym typeface="Canva Sans Bold"/>
              </a:rPr>
              <a:t>Next Sentence Prediction (NSP)</a:t>
            </a:r>
          </a:p>
          <a:p>
            <a:pPr algn="l" marL="561339" indent="-280669" lvl="1">
              <a:lnSpc>
                <a:spcPts val="4445"/>
              </a:lnSpc>
              <a:buFont typeface="Arial"/>
              <a:buChar char="•"/>
            </a:pPr>
            <a:r>
              <a:rPr lang="en-US" sz="2599">
                <a:solidFill>
                  <a:srgbClr val="000000"/>
                </a:solidFill>
                <a:latin typeface="Canva Sans"/>
                <a:ea typeface="Canva Sans"/>
                <a:cs typeface="Canva Sans"/>
                <a:sym typeface="Canva Sans"/>
              </a:rPr>
              <a:t>Để mô hình học về mối quan hệ giữa những câu, mô hình sẽ dự đoán liệu câu B là câu tiếp nối câu A hay chỉ là một câu ngẫu nhiên</a:t>
            </a:r>
          </a:p>
          <a:p>
            <a:pPr algn="l">
              <a:lnSpc>
                <a:spcPts val="5814"/>
              </a:lnSpc>
            </a:pPr>
          </a:p>
          <a:p>
            <a:pPr algn="l">
              <a:lnSpc>
                <a:spcPts val="5985"/>
              </a:lnSpc>
            </a:pPr>
          </a:p>
        </p:txBody>
      </p:sp>
      <p:sp>
        <p:nvSpPr>
          <p:cNvPr name="Freeform 3" id="3"/>
          <p:cNvSpPr/>
          <p:nvPr/>
        </p:nvSpPr>
        <p:spPr>
          <a:xfrm flipH="false" flipV="false" rot="0">
            <a:off x="1028700" y="7836487"/>
            <a:ext cx="14448915" cy="1824175"/>
          </a:xfrm>
          <a:custGeom>
            <a:avLst/>
            <a:gdLst/>
            <a:ahLst/>
            <a:cxnLst/>
            <a:rect r="r" b="b" t="t" l="l"/>
            <a:pathLst>
              <a:path h="1824175" w="14448915">
                <a:moveTo>
                  <a:pt x="0" y="0"/>
                </a:moveTo>
                <a:lnTo>
                  <a:pt x="14448915" y="0"/>
                </a:lnTo>
                <a:lnTo>
                  <a:pt x="14448915" y="1824175"/>
                </a:lnTo>
                <a:lnTo>
                  <a:pt x="0" y="1824175"/>
                </a:lnTo>
                <a:lnTo>
                  <a:pt x="0" y="0"/>
                </a:lnTo>
                <a:close/>
              </a:path>
            </a:pathLst>
          </a:custGeom>
          <a:blipFill>
            <a:blip r:embed="rId2"/>
            <a:stretch>
              <a:fillRect l="0" t="0" r="0" b="0"/>
            </a:stretch>
          </a:blipFill>
        </p:spPr>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Cơ chế cốt lỗi của BERT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6202568" y="1731900"/>
            <a:ext cx="10350312" cy="7245219"/>
          </a:xfrm>
          <a:custGeom>
            <a:avLst/>
            <a:gdLst/>
            <a:ahLst/>
            <a:cxnLst/>
            <a:rect r="r" b="b" t="t" l="l"/>
            <a:pathLst>
              <a:path h="7245219" w="10350312">
                <a:moveTo>
                  <a:pt x="0" y="0"/>
                </a:moveTo>
                <a:lnTo>
                  <a:pt x="10350312" y="0"/>
                </a:lnTo>
                <a:lnTo>
                  <a:pt x="10350312" y="7245219"/>
                </a:lnTo>
                <a:lnTo>
                  <a:pt x="0" y="724521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09558" y="1731900"/>
            <a:ext cx="4993010" cy="7245219"/>
          </a:xfrm>
          <a:custGeom>
            <a:avLst/>
            <a:gdLst/>
            <a:ahLst/>
            <a:cxnLst/>
            <a:rect r="r" b="b" t="t" l="l"/>
            <a:pathLst>
              <a:path h="7245219" w="4993010">
                <a:moveTo>
                  <a:pt x="0" y="0"/>
                </a:moveTo>
                <a:lnTo>
                  <a:pt x="4993010" y="0"/>
                </a:lnTo>
                <a:lnTo>
                  <a:pt x="4993010" y="7245219"/>
                </a:lnTo>
                <a:lnTo>
                  <a:pt x="0" y="7245219"/>
                </a:lnTo>
                <a:lnTo>
                  <a:pt x="0" y="0"/>
                </a:lnTo>
                <a:close/>
              </a:path>
            </a:pathLst>
          </a:custGeom>
          <a:blipFill>
            <a:blip r:embed="rId2">
              <a:extLst>
                <a:ext uri="{96DAC541-7B7A-43D3-8B79-37D633B846F1}">
                  <asvg:svgBlip xmlns:asvg="http://schemas.microsoft.com/office/drawing/2016/SVG/main" r:embed="rId3"/>
                </a:ext>
              </a:extLst>
            </a:blip>
            <a:stretch>
              <a:fillRect l="0" t="0" r="-107296" b="0"/>
            </a:stretch>
          </a:blipFill>
        </p:spPr>
      </p:sp>
      <p:sp>
        <p:nvSpPr>
          <p:cNvPr name="TextBox 7" id="7"/>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Contextualized vs Static Embedding</a:t>
            </a:r>
          </a:p>
        </p:txBody>
      </p:sp>
      <p:sp>
        <p:nvSpPr>
          <p:cNvPr name="TextBox 8" id="8"/>
          <p:cNvSpPr txBox="true"/>
          <p:nvPr/>
        </p:nvSpPr>
        <p:spPr>
          <a:xfrm rot="0">
            <a:off x="2235347" y="2190756"/>
            <a:ext cx="2506328"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Tính chất</a:t>
            </a:r>
          </a:p>
        </p:txBody>
      </p:sp>
      <p:sp>
        <p:nvSpPr>
          <p:cNvPr name="TextBox 9" id="9"/>
          <p:cNvSpPr txBox="true"/>
          <p:nvPr/>
        </p:nvSpPr>
        <p:spPr>
          <a:xfrm rot="0">
            <a:off x="6527873" y="2190756"/>
            <a:ext cx="4382753"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Contextualized </a:t>
            </a:r>
          </a:p>
        </p:txBody>
      </p:sp>
      <p:sp>
        <p:nvSpPr>
          <p:cNvPr name="TextBox 10" id="10"/>
          <p:cNvSpPr txBox="true"/>
          <p:nvPr/>
        </p:nvSpPr>
        <p:spPr>
          <a:xfrm rot="0">
            <a:off x="12696825" y="2190756"/>
            <a:ext cx="2506328" cy="580390"/>
          </a:xfrm>
          <a:prstGeom prst="rect">
            <a:avLst/>
          </a:prstGeom>
        </p:spPr>
        <p:txBody>
          <a:bodyPr anchor="t" rtlCol="false" tIns="0" lIns="0" bIns="0" rIns="0">
            <a:spAutoFit/>
          </a:bodyPr>
          <a:lstStyle/>
          <a:p>
            <a:pPr algn="ctr">
              <a:lnSpc>
                <a:spcPts val="4759"/>
              </a:lnSpc>
            </a:pPr>
            <a:r>
              <a:rPr lang="en-US" sz="3399" b="true">
                <a:solidFill>
                  <a:srgbClr val="000000"/>
                </a:solidFill>
                <a:latin typeface="Canva Sans Bold"/>
                <a:ea typeface="Canva Sans Bold"/>
                <a:cs typeface="Canva Sans Bold"/>
                <a:sym typeface="Canva Sans Bold"/>
              </a:rPr>
              <a:t>Static</a:t>
            </a:r>
          </a:p>
        </p:txBody>
      </p:sp>
      <p:sp>
        <p:nvSpPr>
          <p:cNvPr name="TextBox 11" id="11"/>
          <p:cNvSpPr txBox="true"/>
          <p:nvPr/>
        </p:nvSpPr>
        <p:spPr>
          <a:xfrm rot="0">
            <a:off x="1627479" y="3607890"/>
            <a:ext cx="4157167"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Phụ thuộc ngữ cảnh</a:t>
            </a:r>
          </a:p>
        </p:txBody>
      </p:sp>
      <p:sp>
        <p:nvSpPr>
          <p:cNvPr name="TextBox 12" id="12"/>
          <p:cNvSpPr txBox="true"/>
          <p:nvPr/>
        </p:nvSpPr>
        <p:spPr>
          <a:xfrm rot="0">
            <a:off x="8547434" y="3607890"/>
            <a:ext cx="56921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Có</a:t>
            </a:r>
          </a:p>
        </p:txBody>
      </p:sp>
      <p:sp>
        <p:nvSpPr>
          <p:cNvPr name="TextBox 13" id="13"/>
          <p:cNvSpPr txBox="true"/>
          <p:nvPr/>
        </p:nvSpPr>
        <p:spPr>
          <a:xfrm rot="0">
            <a:off x="13293706" y="3607890"/>
            <a:ext cx="1312565"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Không</a:t>
            </a:r>
          </a:p>
        </p:txBody>
      </p:sp>
      <p:sp>
        <p:nvSpPr>
          <p:cNvPr name="TextBox 14" id="14"/>
          <p:cNvSpPr txBox="true"/>
          <p:nvPr/>
        </p:nvSpPr>
        <p:spPr>
          <a:xfrm rot="0">
            <a:off x="1778624" y="5076825"/>
            <a:ext cx="3419773"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Vector biểu diễn</a:t>
            </a:r>
          </a:p>
        </p:txBody>
      </p:sp>
      <p:sp>
        <p:nvSpPr>
          <p:cNvPr name="TextBox 15" id="15"/>
          <p:cNvSpPr txBox="true"/>
          <p:nvPr/>
        </p:nvSpPr>
        <p:spPr>
          <a:xfrm rot="0">
            <a:off x="6527873" y="4730940"/>
            <a:ext cx="47144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Khác nhau từng ngữ cảnh</a:t>
            </a:r>
          </a:p>
        </p:txBody>
      </p:sp>
      <p:sp>
        <p:nvSpPr>
          <p:cNvPr name="TextBox 16" id="16"/>
          <p:cNvSpPr txBox="true"/>
          <p:nvPr/>
        </p:nvSpPr>
        <p:spPr>
          <a:xfrm rot="0">
            <a:off x="13149492" y="5076825"/>
            <a:ext cx="1600994"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Cố định</a:t>
            </a:r>
          </a:p>
        </p:txBody>
      </p:sp>
      <p:sp>
        <p:nvSpPr>
          <p:cNvPr name="TextBox 17" id="17"/>
          <p:cNvSpPr txBox="true"/>
          <p:nvPr/>
        </p:nvSpPr>
        <p:spPr>
          <a:xfrm rot="0">
            <a:off x="2647780" y="6495415"/>
            <a:ext cx="1681460"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Mô hình</a:t>
            </a:r>
          </a:p>
        </p:txBody>
      </p:sp>
      <p:sp>
        <p:nvSpPr>
          <p:cNvPr name="TextBox 18" id="18"/>
          <p:cNvSpPr txBox="true"/>
          <p:nvPr/>
        </p:nvSpPr>
        <p:spPr>
          <a:xfrm rot="0">
            <a:off x="6867628" y="6195378"/>
            <a:ext cx="3928829"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Deep learning (BERT, ... )</a:t>
            </a:r>
          </a:p>
        </p:txBody>
      </p:sp>
      <p:sp>
        <p:nvSpPr>
          <p:cNvPr name="TextBox 19" id="19"/>
          <p:cNvSpPr txBox="true"/>
          <p:nvPr/>
        </p:nvSpPr>
        <p:spPr>
          <a:xfrm rot="0">
            <a:off x="12261720" y="6195378"/>
            <a:ext cx="3376537"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Shallow</a:t>
            </a:r>
          </a:p>
          <a:p>
            <a:pPr algn="ctr">
              <a:lnSpc>
                <a:spcPts val="4759"/>
              </a:lnSpc>
            </a:pPr>
            <a:r>
              <a:rPr lang="en-US" sz="3399">
                <a:solidFill>
                  <a:srgbClr val="000000"/>
                </a:solidFill>
                <a:latin typeface="Canva Sans"/>
                <a:ea typeface="Canva Sans"/>
                <a:cs typeface="Canva Sans"/>
                <a:sym typeface="Canva Sans"/>
              </a:rPr>
              <a:t>(Word2vec,.. )</a:t>
            </a:r>
          </a:p>
        </p:txBody>
      </p:sp>
      <p:sp>
        <p:nvSpPr>
          <p:cNvPr name="TextBox 20" id="20"/>
          <p:cNvSpPr txBox="true"/>
          <p:nvPr/>
        </p:nvSpPr>
        <p:spPr>
          <a:xfrm rot="0">
            <a:off x="2366346" y="7914005"/>
            <a:ext cx="2244328"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Tài nguyên</a:t>
            </a:r>
          </a:p>
        </p:txBody>
      </p:sp>
      <p:sp>
        <p:nvSpPr>
          <p:cNvPr name="TextBox 21" id="21"/>
          <p:cNvSpPr txBox="true"/>
          <p:nvPr/>
        </p:nvSpPr>
        <p:spPr>
          <a:xfrm rot="0">
            <a:off x="6442957" y="7661593"/>
            <a:ext cx="4778171"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Chậm và tiêu tốt rất nhiều tài nguyên</a:t>
            </a:r>
          </a:p>
        </p:txBody>
      </p:sp>
      <p:sp>
        <p:nvSpPr>
          <p:cNvPr name="TextBox 22" id="22"/>
          <p:cNvSpPr txBox="true"/>
          <p:nvPr/>
        </p:nvSpPr>
        <p:spPr>
          <a:xfrm rot="0">
            <a:off x="11560903" y="7914005"/>
            <a:ext cx="4778171" cy="580390"/>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Nhẹ và nhanh</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Công cụ Elastic Search</a:t>
            </a:r>
          </a:p>
        </p:txBody>
      </p:sp>
      <p:sp>
        <p:nvSpPr>
          <p:cNvPr name="TextBox 6" id="6"/>
          <p:cNvSpPr txBox="true"/>
          <p:nvPr/>
        </p:nvSpPr>
        <p:spPr>
          <a:xfrm rot="0">
            <a:off x="1631643" y="2119630"/>
            <a:ext cx="15024714" cy="59810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Elasticsearch là gì?</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Một công cụ tìm kiếm phân tán mã nguồn mở dựa trên Apache Lucene.</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Được thiết kế để xử lý tìm kiếm toàn văn bản, phân tích log, và dữ liệu phi cấu trúc.</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Tính năng nổi bật:</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Tìm kiếm nhanh chóng và thời gian thực.</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Khả năng mở rộng cao (hỗ trợ sharding và replication).</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Hỗ trợ đa dạng kiểu dữ liệu (text, keyword, number, geo, etc.).</a:t>
            </a:r>
          </a:p>
          <a:p>
            <a:pPr algn="l">
              <a:lnSpc>
                <a:spcPts val="4759"/>
              </a:lnSpc>
            </a:pPr>
          </a:p>
        </p:txBody>
      </p:sp>
    </p:spTree>
  </p:cSld>
  <p:clrMapOvr>
    <a:masterClrMapping/>
  </p:clrMapOvr>
</p:sld>
</file>

<file path=ppt/slides/slide1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0" y="-85725"/>
            <a:ext cx="13879064"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Ưu và nhược điểm Elastic Search cho Semantic Search</a:t>
            </a:r>
          </a:p>
        </p:txBody>
      </p:sp>
      <p:sp>
        <p:nvSpPr>
          <p:cNvPr name="TextBox 6" id="6"/>
          <p:cNvSpPr txBox="true"/>
          <p:nvPr/>
        </p:nvSpPr>
        <p:spPr>
          <a:xfrm rot="0">
            <a:off x="1631643" y="919480"/>
            <a:ext cx="15024714" cy="838136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Ưu điểm</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Hỗ trợ chức năng </a:t>
            </a:r>
            <a:r>
              <a:rPr lang="en-US" b="true" sz="3399">
                <a:solidFill>
                  <a:srgbClr val="000000"/>
                </a:solidFill>
                <a:latin typeface="Canva Sans Medium"/>
                <a:ea typeface="Canva Sans Medium"/>
                <a:cs typeface="Canva Sans Medium"/>
                <a:sym typeface="Canva Sans Medium"/>
              </a:rPr>
              <a:t>custom scoring</a:t>
            </a:r>
            <a:r>
              <a:rPr lang="en-US" sz="3399">
                <a:solidFill>
                  <a:srgbClr val="000000"/>
                </a:solidFill>
                <a:latin typeface="Canva Sans"/>
                <a:ea typeface="Canva Sans"/>
                <a:cs typeface="Canva Sans"/>
                <a:sym typeface="Canva Sans"/>
              </a:rPr>
              <a:t> và </a:t>
            </a:r>
            <a:r>
              <a:rPr lang="en-US" b="true" sz="3399">
                <a:solidFill>
                  <a:srgbClr val="000000"/>
                </a:solidFill>
                <a:latin typeface="Canva Sans Medium"/>
                <a:ea typeface="Canva Sans Medium"/>
                <a:cs typeface="Canva Sans Medium"/>
                <a:sym typeface="Canva Sans Medium"/>
              </a:rPr>
              <a:t>scripting</a:t>
            </a:r>
            <a:r>
              <a:rPr lang="en-US" sz="3399">
                <a:solidFill>
                  <a:srgbClr val="000000"/>
                </a:solidFill>
                <a:latin typeface="Canva Sans"/>
                <a:ea typeface="Canva Sans"/>
                <a:cs typeface="Canva Sans"/>
                <a:sym typeface="Canva Sans"/>
              </a:rPr>
              <a:t>:</a:t>
            </a:r>
          </a:p>
          <a:p>
            <a:pPr algn="l" marL="2202178" indent="-550545" lvl="3">
              <a:lnSpc>
                <a:spcPts val="4759"/>
              </a:lnSpc>
              <a:buFont typeface="Arial"/>
              <a:buChar char="￭"/>
            </a:pPr>
            <a:r>
              <a:rPr lang="en-US" sz="3399">
                <a:solidFill>
                  <a:srgbClr val="000000"/>
                </a:solidFill>
                <a:latin typeface="Canva Sans"/>
                <a:ea typeface="Canva Sans"/>
                <a:cs typeface="Canva Sans"/>
                <a:sym typeface="Canva Sans"/>
              </a:rPr>
              <a:t>Có thể tích hợp điểm số từ BERT (Semantic Vector) vào quá trình xếp hạng.</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Cung cấp </a:t>
            </a:r>
            <a:r>
              <a:rPr lang="en-US" b="true" sz="3399">
                <a:solidFill>
                  <a:srgbClr val="000000"/>
                </a:solidFill>
                <a:latin typeface="Canva Sans Medium"/>
                <a:ea typeface="Canva Sans Medium"/>
                <a:cs typeface="Canva Sans Medium"/>
                <a:sym typeface="Canva Sans Medium"/>
              </a:rPr>
              <a:t>vector search</a:t>
            </a:r>
            <a:r>
              <a:rPr lang="en-US" sz="3399">
                <a:solidFill>
                  <a:srgbClr val="000000"/>
                </a:solidFill>
                <a:latin typeface="Canva Sans"/>
                <a:ea typeface="Canva Sans"/>
                <a:cs typeface="Canva Sans"/>
                <a:sym typeface="Canva Sans"/>
              </a:rPr>
              <a:t> với </a:t>
            </a:r>
            <a:r>
              <a:rPr lang="en-US" b="true" sz="3399">
                <a:solidFill>
                  <a:srgbClr val="000000"/>
                </a:solidFill>
                <a:latin typeface="Canva Sans Medium"/>
                <a:ea typeface="Canva Sans Medium"/>
                <a:cs typeface="Canva Sans Medium"/>
                <a:sym typeface="Canva Sans Medium"/>
              </a:rPr>
              <a:t>dense_vector field</a:t>
            </a:r>
            <a:r>
              <a:rPr lang="en-US" sz="3399">
                <a:solidFill>
                  <a:srgbClr val="000000"/>
                </a:solidFill>
                <a:latin typeface="Canva Sans"/>
                <a:ea typeface="Canva Sans"/>
                <a:cs typeface="Canva Sans"/>
                <a:sym typeface="Canva Sans"/>
              </a:rPr>
              <a:t>:</a:t>
            </a:r>
          </a:p>
          <a:p>
            <a:pPr algn="l" marL="2202178" indent="-550545" lvl="3">
              <a:lnSpc>
                <a:spcPts val="4759"/>
              </a:lnSpc>
              <a:buFont typeface="Arial"/>
              <a:buChar char="￭"/>
            </a:pPr>
            <a:r>
              <a:rPr lang="en-US" sz="3399">
                <a:solidFill>
                  <a:srgbClr val="000000"/>
                </a:solidFill>
                <a:latin typeface="Canva Sans"/>
                <a:ea typeface="Canva Sans"/>
                <a:cs typeface="Canva Sans"/>
                <a:sym typeface="Canva Sans"/>
              </a:rPr>
              <a:t>Elasticsearch hỗ trợ lưu trữ và tìm kiếm theo </a:t>
            </a:r>
            <a:r>
              <a:rPr lang="en-US" b="true" sz="3399">
                <a:solidFill>
                  <a:srgbClr val="000000"/>
                </a:solidFill>
                <a:latin typeface="Canva Sans Medium"/>
                <a:ea typeface="Canva Sans Medium"/>
                <a:cs typeface="Canva Sans Medium"/>
                <a:sym typeface="Canva Sans Medium"/>
              </a:rPr>
              <a:t>embedding</a:t>
            </a:r>
            <a:r>
              <a:rPr lang="en-US" sz="3399">
                <a:solidFill>
                  <a:srgbClr val="000000"/>
                </a:solidFill>
                <a:latin typeface="Canva Sans"/>
                <a:ea typeface="Canva Sans"/>
                <a:cs typeface="Canva Sans"/>
                <a:sym typeface="Canva Sans"/>
              </a:rPr>
              <a:t> mà BERT sinh ra.</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Khả năng kết hợp:</a:t>
            </a:r>
          </a:p>
          <a:p>
            <a:pPr algn="l" marL="2202178" indent="-550545" lvl="3">
              <a:lnSpc>
                <a:spcPts val="4759"/>
              </a:lnSpc>
              <a:buFont typeface="Arial"/>
              <a:buChar char="￭"/>
            </a:pPr>
            <a:r>
              <a:rPr lang="en-US" sz="3399">
                <a:solidFill>
                  <a:srgbClr val="000000"/>
                </a:solidFill>
                <a:latin typeface="Canva Sans"/>
                <a:ea typeface="Canva Sans"/>
                <a:cs typeface="Canva Sans"/>
                <a:sym typeface="Canva Sans"/>
              </a:rPr>
              <a:t>Kết hợp semantic search và keyword search để tối ưu kết quả.</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Nhược điểm</a:t>
            </a:r>
          </a:p>
          <a:p>
            <a:pPr algn="l" marL="1468119" indent="-489373" lvl="2">
              <a:lnSpc>
                <a:spcPts val="4759"/>
              </a:lnSpc>
              <a:buFont typeface="Arial"/>
              <a:buChar char="⚬"/>
            </a:pPr>
            <a:r>
              <a:rPr lang="en-US" sz="3399">
                <a:solidFill>
                  <a:srgbClr val="000000"/>
                </a:solidFill>
                <a:latin typeface="Canva Sans"/>
                <a:ea typeface="Canva Sans"/>
                <a:cs typeface="Canva Sans"/>
                <a:sym typeface="Canva Sans"/>
              </a:rPr>
              <a:t>Inverted index được lập dựa vào từng từ dẫn đến không thể hiểu hết cả câu được, do đó khi áp dụng BERT sẽ khắc phục được vấn đề này</a:t>
            </a:r>
          </a:p>
          <a:p>
            <a:pPr algn="l">
              <a:lnSpc>
                <a:spcPts val="4759"/>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190192" y="1803547"/>
            <a:ext cx="5341607" cy="5492655"/>
          </a:xfrm>
          <a:custGeom>
            <a:avLst/>
            <a:gdLst/>
            <a:ahLst/>
            <a:cxnLst/>
            <a:rect r="r" b="b" t="t" l="l"/>
            <a:pathLst>
              <a:path h="5492655" w="5341607">
                <a:moveTo>
                  <a:pt x="0" y="0"/>
                </a:moveTo>
                <a:lnTo>
                  <a:pt x="5341606" y="0"/>
                </a:lnTo>
                <a:lnTo>
                  <a:pt x="5341606" y="5492655"/>
                </a:lnTo>
                <a:lnTo>
                  <a:pt x="0" y="54926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3168589"/>
            <a:ext cx="11059534" cy="2324094"/>
          </a:xfrm>
          <a:prstGeom prst="rect">
            <a:avLst/>
          </a:prstGeom>
        </p:spPr>
        <p:txBody>
          <a:bodyPr anchor="t" rtlCol="false" tIns="0" lIns="0" bIns="0" rIns="0">
            <a:spAutoFit/>
          </a:bodyPr>
          <a:lstStyle/>
          <a:p>
            <a:pPr algn="l" marL="0" indent="0" lvl="0">
              <a:lnSpc>
                <a:spcPts val="8999"/>
              </a:lnSpc>
            </a:pPr>
            <a:r>
              <a:rPr lang="en-US" b="true" sz="8999" spc="-377">
                <a:solidFill>
                  <a:srgbClr val="3139A8"/>
                </a:solidFill>
                <a:latin typeface="Be Vietnam Ultra-Bold"/>
                <a:ea typeface="Be Vietnam Ultra-Bold"/>
                <a:cs typeface="Be Vietnam Ultra-Bold"/>
                <a:sym typeface="Be Vietnam Ultra-Bold"/>
              </a:rPr>
              <a:t>KIẾN TRÚC KẾT HỢP VÀO</a:t>
            </a:r>
            <a:r>
              <a:rPr lang="en-US" b="true" sz="8999" spc="-377">
                <a:solidFill>
                  <a:srgbClr val="004243"/>
                </a:solidFill>
                <a:latin typeface="Be Vietnam Ultra-Bold"/>
                <a:ea typeface="Be Vietnam Ultra-Bold"/>
                <a:cs typeface="Be Vietnam Ultra-Bold"/>
                <a:sym typeface="Be Vietnam Ultra-Bold"/>
              </a:rPr>
              <a:t> </a:t>
            </a:r>
            <a:r>
              <a:rPr lang="en-US" b="true" sz="8999" spc="-377">
                <a:solidFill>
                  <a:srgbClr val="06C892"/>
                </a:solidFill>
                <a:latin typeface="Be Vietnam Ultra-Bold"/>
                <a:ea typeface="Be Vietnam Ultra-Bold"/>
                <a:cs typeface="Be Vietnam Ultra-Bold"/>
                <a:sym typeface="Be Vietnam Ultra-Bold"/>
              </a:rPr>
              <a:t>ELASTIC SEARCH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33455"/>
            <a:ext cx="19534744" cy="11553911"/>
            <a:chOff x="0" y="0"/>
            <a:chExt cx="4940087" cy="2921836"/>
          </a:xfrm>
        </p:grpSpPr>
        <p:sp>
          <p:nvSpPr>
            <p:cNvPr name="Freeform 3" id="3"/>
            <p:cNvSpPr/>
            <p:nvPr/>
          </p:nvSpPr>
          <p:spPr>
            <a:xfrm flipH="false" flipV="false" rot="0">
              <a:off x="0" y="0"/>
              <a:ext cx="4940087" cy="2921836"/>
            </a:xfrm>
            <a:custGeom>
              <a:avLst/>
              <a:gdLst/>
              <a:ahLst/>
              <a:cxnLst/>
              <a:rect r="r" b="b" t="t" l="l"/>
              <a:pathLst>
                <a:path h="2921836" w="4940087">
                  <a:moveTo>
                    <a:pt x="0" y="0"/>
                  </a:moveTo>
                  <a:lnTo>
                    <a:pt x="4940087" y="0"/>
                  </a:lnTo>
                  <a:lnTo>
                    <a:pt x="4940087" y="2921836"/>
                  </a:lnTo>
                  <a:lnTo>
                    <a:pt x="0" y="2921836"/>
                  </a:lnTo>
                  <a:close/>
                </a:path>
              </a:pathLst>
            </a:custGeom>
            <a:solidFill>
              <a:srgbClr val="F1EBE5"/>
            </a:solidFill>
          </p:spPr>
        </p:sp>
        <p:sp>
          <p:nvSpPr>
            <p:cNvPr name="TextBox 4" id="4"/>
            <p:cNvSpPr txBox="true"/>
            <p:nvPr/>
          </p:nvSpPr>
          <p:spPr>
            <a:xfrm>
              <a:off x="0" y="19050"/>
              <a:ext cx="4940087"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85177" y="2472143"/>
            <a:ext cx="18458354" cy="3853181"/>
          </a:xfrm>
          <a:custGeom>
            <a:avLst/>
            <a:gdLst/>
            <a:ahLst/>
            <a:cxnLst/>
            <a:rect r="r" b="b" t="t" l="l"/>
            <a:pathLst>
              <a:path h="3853181" w="18458354">
                <a:moveTo>
                  <a:pt x="0" y="0"/>
                </a:moveTo>
                <a:lnTo>
                  <a:pt x="18458354" y="0"/>
                </a:lnTo>
                <a:lnTo>
                  <a:pt x="18458354" y="3853181"/>
                </a:lnTo>
                <a:lnTo>
                  <a:pt x="0" y="3853181"/>
                </a:lnTo>
                <a:lnTo>
                  <a:pt x="0"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5383FF"/>
        </a:solidFill>
      </p:bgPr>
    </p:bg>
    <p:spTree>
      <p:nvGrpSpPr>
        <p:cNvPr id="1" name=""/>
        <p:cNvGrpSpPr/>
        <p:nvPr/>
      </p:nvGrpSpPr>
      <p:grpSpPr>
        <a:xfrm>
          <a:off x="0" y="0"/>
          <a:ext cx="0" cy="0"/>
          <a:chOff x="0" y="0"/>
          <a:chExt cx="0" cy="0"/>
        </a:xfrm>
      </p:grpSpPr>
      <p:grpSp>
        <p:nvGrpSpPr>
          <p:cNvPr name="Group 2" id="2"/>
          <p:cNvGrpSpPr/>
          <p:nvPr/>
        </p:nvGrpSpPr>
        <p:grpSpPr>
          <a:xfrm rot="0">
            <a:off x="10919864" y="-633455"/>
            <a:ext cx="8614880" cy="11553911"/>
            <a:chOff x="0" y="0"/>
            <a:chExt cx="2178593" cy="2921836"/>
          </a:xfrm>
        </p:grpSpPr>
        <p:sp>
          <p:nvSpPr>
            <p:cNvPr name="Freeform 3" id="3"/>
            <p:cNvSpPr/>
            <p:nvPr/>
          </p:nvSpPr>
          <p:spPr>
            <a:xfrm flipH="false" flipV="false" rot="0">
              <a:off x="0" y="0"/>
              <a:ext cx="2178593" cy="2921836"/>
            </a:xfrm>
            <a:custGeom>
              <a:avLst/>
              <a:gdLst/>
              <a:ahLst/>
              <a:cxnLst/>
              <a:rect r="r" b="b" t="t" l="l"/>
              <a:pathLst>
                <a:path h="2921836" w="2178593">
                  <a:moveTo>
                    <a:pt x="0" y="0"/>
                  </a:moveTo>
                  <a:lnTo>
                    <a:pt x="2178593" y="0"/>
                  </a:lnTo>
                  <a:lnTo>
                    <a:pt x="2178593" y="2921836"/>
                  </a:lnTo>
                  <a:lnTo>
                    <a:pt x="0" y="2921836"/>
                  </a:lnTo>
                  <a:close/>
                </a:path>
              </a:pathLst>
            </a:custGeom>
            <a:solidFill>
              <a:srgbClr val="F1EBE5"/>
            </a:solidFill>
          </p:spPr>
        </p:sp>
        <p:sp>
          <p:nvSpPr>
            <p:cNvPr name="TextBox 4" id="4"/>
            <p:cNvSpPr txBox="true"/>
            <p:nvPr/>
          </p:nvSpPr>
          <p:spPr>
            <a:xfrm>
              <a:off x="0" y="19050"/>
              <a:ext cx="2178593" cy="2902786"/>
            </a:xfrm>
            <a:prstGeom prst="rect">
              <a:avLst/>
            </a:prstGeom>
          </p:spPr>
          <p:txBody>
            <a:bodyPr anchor="ctr" rtlCol="false" tIns="50800" lIns="50800" bIns="50800" rIns="50800"/>
            <a:lstStyle/>
            <a:p>
              <a:pPr algn="ctr">
                <a:lnSpc>
                  <a:spcPts val="2266"/>
                </a:lnSpc>
              </a:pPr>
            </a:p>
          </p:txBody>
        </p:sp>
      </p:grpSp>
      <p:sp>
        <p:nvSpPr>
          <p:cNvPr name="Freeform 5" id="5"/>
          <p:cNvSpPr/>
          <p:nvPr/>
        </p:nvSpPr>
        <p:spPr>
          <a:xfrm flipH="false" flipV="false" rot="0">
            <a:off x="11744995" y="1670607"/>
            <a:ext cx="5959485" cy="6945787"/>
          </a:xfrm>
          <a:custGeom>
            <a:avLst/>
            <a:gdLst/>
            <a:ahLst/>
            <a:cxnLst/>
            <a:rect r="r" b="b" t="t" l="l"/>
            <a:pathLst>
              <a:path h="6945787" w="5959485">
                <a:moveTo>
                  <a:pt x="0" y="0"/>
                </a:moveTo>
                <a:lnTo>
                  <a:pt x="5959485" y="0"/>
                </a:lnTo>
                <a:lnTo>
                  <a:pt x="5959485" y="6945786"/>
                </a:lnTo>
                <a:lnTo>
                  <a:pt x="0" y="69457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2122511" y="3452018"/>
            <a:ext cx="8797353" cy="2591940"/>
          </a:xfrm>
          <a:prstGeom prst="rect">
            <a:avLst/>
          </a:prstGeom>
        </p:spPr>
        <p:txBody>
          <a:bodyPr anchor="t" rtlCol="false" tIns="0" lIns="0" bIns="0" rIns="0">
            <a:spAutoFit/>
          </a:bodyPr>
          <a:lstStyle/>
          <a:p>
            <a:pPr algn="l">
              <a:lnSpc>
                <a:spcPts val="10145"/>
              </a:lnSpc>
            </a:pPr>
            <a:r>
              <a:rPr lang="en-US" b="true" sz="8899" spc="-373">
                <a:solidFill>
                  <a:srgbClr val="FFFFFF"/>
                </a:solidFill>
                <a:latin typeface="Be Vietnam Ultra-Bold"/>
                <a:ea typeface="Be Vietnam Ultra-Bold"/>
                <a:cs typeface="Be Vietnam Ultra-Bold"/>
                <a:sym typeface="Be Vietnam Ultra-Bold"/>
              </a:rPr>
              <a:t>DEMO VÀ</a:t>
            </a:r>
          </a:p>
          <a:p>
            <a:pPr algn="l" marL="0" indent="0" lvl="0">
              <a:lnSpc>
                <a:spcPts val="10145"/>
              </a:lnSpc>
            </a:pPr>
            <a:r>
              <a:rPr lang="en-US" b="true" sz="8899" spc="-373">
                <a:solidFill>
                  <a:srgbClr val="FFFFFF"/>
                </a:solidFill>
                <a:latin typeface="Be Vietnam Ultra-Bold"/>
                <a:ea typeface="Be Vietnam Ultra-Bold"/>
                <a:cs typeface="Be Vietnam Ultra-Bold"/>
                <a:sym typeface="Be Vietnam Ultra-Bold"/>
              </a:rPr>
              <a:t>KẾT LUẬN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776959" y="1293938"/>
            <a:ext cx="8367041" cy="5647752"/>
          </a:xfrm>
          <a:custGeom>
            <a:avLst/>
            <a:gdLst/>
            <a:ahLst/>
            <a:cxnLst/>
            <a:rect r="r" b="b" t="t" l="l"/>
            <a:pathLst>
              <a:path h="5647752" w="8367041">
                <a:moveTo>
                  <a:pt x="0" y="0"/>
                </a:moveTo>
                <a:lnTo>
                  <a:pt x="8367041" y="0"/>
                </a:lnTo>
                <a:lnTo>
                  <a:pt x="8367041" y="5647752"/>
                </a:lnTo>
                <a:lnTo>
                  <a:pt x="0" y="5647752"/>
                </a:lnTo>
                <a:lnTo>
                  <a:pt x="0" y="0"/>
                </a:lnTo>
                <a:close/>
              </a:path>
            </a:pathLst>
          </a:custGeom>
          <a:blipFill>
            <a:blip r:embed="rId2"/>
            <a:stretch>
              <a:fillRect l="0" t="0" r="0" b="0"/>
            </a:stretch>
          </a:blipFill>
        </p:spPr>
      </p:sp>
      <p:sp>
        <p:nvSpPr>
          <p:cNvPr name="Freeform 3" id="3"/>
          <p:cNvSpPr/>
          <p:nvPr/>
        </p:nvSpPr>
        <p:spPr>
          <a:xfrm flipH="false" flipV="false" rot="0">
            <a:off x="9615012" y="1293938"/>
            <a:ext cx="8367041" cy="5616376"/>
          </a:xfrm>
          <a:custGeom>
            <a:avLst/>
            <a:gdLst/>
            <a:ahLst/>
            <a:cxnLst/>
            <a:rect r="r" b="b" t="t" l="l"/>
            <a:pathLst>
              <a:path h="5616376" w="8367041">
                <a:moveTo>
                  <a:pt x="0" y="0"/>
                </a:moveTo>
                <a:lnTo>
                  <a:pt x="8367041" y="0"/>
                </a:lnTo>
                <a:lnTo>
                  <a:pt x="8367041" y="5616376"/>
                </a:lnTo>
                <a:lnTo>
                  <a:pt x="0" y="5616376"/>
                </a:lnTo>
                <a:lnTo>
                  <a:pt x="0" y="0"/>
                </a:lnTo>
                <a:close/>
              </a:path>
            </a:pathLst>
          </a:custGeom>
          <a:blipFill>
            <a:blip r:embed="rId3"/>
            <a:stretch>
              <a:fillRect l="0" t="0" r="0" b="0"/>
            </a:stretch>
          </a:blipFill>
        </p:spPr>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DEMO</a:t>
            </a:r>
          </a:p>
        </p:txBody>
      </p:sp>
      <p:sp>
        <p:nvSpPr>
          <p:cNvPr name="TextBox 5" id="5"/>
          <p:cNvSpPr txBox="true"/>
          <p:nvPr/>
        </p:nvSpPr>
        <p:spPr>
          <a:xfrm rot="0">
            <a:off x="7288510" y="7570340"/>
            <a:ext cx="4601503" cy="1180465"/>
          </a:xfrm>
          <a:prstGeom prst="rect">
            <a:avLst/>
          </a:prstGeom>
        </p:spPr>
        <p:txBody>
          <a:bodyPr anchor="t" rtlCol="false" tIns="0" lIns="0" bIns="0" rIns="0">
            <a:spAutoFit/>
          </a:bodyPr>
          <a:lstStyle/>
          <a:p>
            <a:pPr algn="ctr">
              <a:lnSpc>
                <a:spcPts val="4759"/>
              </a:lnSpc>
            </a:pPr>
            <a:r>
              <a:rPr lang="en-US" sz="3399">
                <a:solidFill>
                  <a:srgbClr val="000000"/>
                </a:solidFill>
                <a:latin typeface="Canva Sans"/>
                <a:ea typeface="Canva Sans"/>
                <a:cs typeface="Canva Sans"/>
                <a:sym typeface="Canva Sans"/>
              </a:rPr>
              <a:t>Kết quả so sánh giữa Bm25 và BERT</a:t>
            </a:r>
          </a:p>
        </p:txBody>
      </p:sp>
    </p:spTree>
  </p:cSld>
  <p:clrMapOvr>
    <a:masterClrMapping/>
  </p:clrMapOvr>
</p:sld>
</file>

<file path=ppt/slides/slide19.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Kết luận</a:t>
            </a:r>
          </a:p>
        </p:txBody>
      </p:sp>
      <p:sp>
        <p:nvSpPr>
          <p:cNvPr name="TextBox 3" id="3"/>
          <p:cNvSpPr txBox="true"/>
          <p:nvPr/>
        </p:nvSpPr>
        <p:spPr>
          <a:xfrm rot="0">
            <a:off x="867114" y="2233194"/>
            <a:ext cx="16392186" cy="6581140"/>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BERT vượt trội khi áp dụng vào tìm kiếm ngữ nghĩa, giúp hiểu rõ ý nghĩa sâu xa của truy vấn thay vì chỉ dựa vào từ khóa.</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BERT có thể nhận diện và tìm kiếm thông tin liên quan đến ngữ cảnh của truy vấn, từ đó mang lại kết quả chính xác và phù hợp hơn so với phương pháp truyền thống như BM25.</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Tuy nhiên khi với các tìm kiếm thuần từ khóa thì BERT lại không mang lại kết quả như ý muốn</a:t>
            </a:r>
          </a:p>
          <a:p>
            <a:pPr algn="l" marL="734059" indent="-367030" lvl="1">
              <a:lnSpc>
                <a:spcPts val="4759"/>
              </a:lnSpc>
              <a:buFont typeface="Arial"/>
              <a:buChar char="•"/>
            </a:pPr>
            <a:r>
              <a:rPr lang="en-US" sz="3399">
                <a:solidFill>
                  <a:srgbClr val="000000"/>
                </a:solidFill>
                <a:latin typeface="Canva Sans"/>
                <a:ea typeface="Canva Sans"/>
                <a:cs typeface="Canva Sans"/>
                <a:sym typeface="Canva Sans"/>
              </a:rPr>
              <a:t>Ứng dụng của BERT trong Semantic Search: Dùng BERT để cải thiện khả năng tìm kiếm thông tin trong các tài liệu lớn, trợ lý ảo, hoặc các hệ thống yêu cầu hiểu ngữ nghĩa và ngữ cảnh sâu sắc.</a:t>
            </a:r>
          </a:p>
          <a:p>
            <a:pPr algn="r">
              <a:lnSpc>
                <a:spcPts val="4759"/>
              </a:lnSpc>
            </a:pP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1153131" y="4527805"/>
            <a:ext cx="3823681" cy="4124847"/>
            <a:chOff x="0" y="0"/>
            <a:chExt cx="966960" cy="1043121"/>
          </a:xfrm>
        </p:grpSpPr>
        <p:sp>
          <p:nvSpPr>
            <p:cNvPr name="Freeform 3" id="3"/>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4" id="4"/>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5" id="5"/>
          <p:cNvSpPr txBox="true"/>
          <p:nvPr/>
        </p:nvSpPr>
        <p:spPr>
          <a:xfrm rot="0">
            <a:off x="2474521" y="2796398"/>
            <a:ext cx="13338959" cy="1060451"/>
          </a:xfrm>
          <a:prstGeom prst="rect">
            <a:avLst/>
          </a:prstGeom>
        </p:spPr>
        <p:txBody>
          <a:bodyPr anchor="t" rtlCol="false" tIns="0" lIns="0" bIns="0" rIns="0">
            <a:spAutoFit/>
          </a:bodyPr>
          <a:lstStyle/>
          <a:p>
            <a:pPr algn="ctr" marL="0" indent="0" lvl="0">
              <a:lnSpc>
                <a:spcPts val="8000"/>
              </a:lnSpc>
            </a:pPr>
            <a:r>
              <a:rPr lang="en-US" b="true" sz="8000" spc="-336">
                <a:solidFill>
                  <a:srgbClr val="3139A8"/>
                </a:solidFill>
                <a:latin typeface="Be Vietnam Ultra-Bold"/>
                <a:ea typeface="Be Vietnam Ultra-Bold"/>
                <a:cs typeface="Be Vietnam Ultra-Bold"/>
                <a:sym typeface="Be Vietnam Ultra-Bold"/>
              </a:rPr>
              <a:t>CÁC NỘI DUNG CHÍNH</a:t>
            </a:r>
          </a:p>
        </p:txBody>
      </p:sp>
      <p:sp>
        <p:nvSpPr>
          <p:cNvPr name="TextBox 6" id="6"/>
          <p:cNvSpPr txBox="true"/>
          <p:nvPr/>
        </p:nvSpPr>
        <p:spPr>
          <a:xfrm rot="0">
            <a:off x="1536940" y="5588849"/>
            <a:ext cx="3056064" cy="206943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Bài toán Semantic</a:t>
            </a:r>
          </a:p>
          <a:p>
            <a:pPr algn="ctr">
              <a:lnSpc>
                <a:spcPts val="5363"/>
              </a:lnSpc>
            </a:pPr>
            <a:r>
              <a:rPr lang="en-US" b="true" sz="5207">
                <a:solidFill>
                  <a:srgbClr val="FFFFFF"/>
                </a:solidFill>
                <a:latin typeface="Arimo Bold"/>
                <a:ea typeface="Arimo Bold"/>
                <a:cs typeface="Arimo Bold"/>
                <a:sym typeface="Arimo Bold"/>
              </a:rPr>
              <a:t>Search</a:t>
            </a:r>
          </a:p>
        </p:txBody>
      </p:sp>
      <p:grpSp>
        <p:nvGrpSpPr>
          <p:cNvPr name="Group 7" id="7"/>
          <p:cNvGrpSpPr/>
          <p:nvPr/>
        </p:nvGrpSpPr>
        <p:grpSpPr>
          <a:xfrm rot="0">
            <a:off x="5223634" y="4527805"/>
            <a:ext cx="3823681" cy="4124847"/>
            <a:chOff x="0" y="0"/>
            <a:chExt cx="966960" cy="1043121"/>
          </a:xfrm>
        </p:grpSpPr>
        <p:sp>
          <p:nvSpPr>
            <p:cNvPr name="Freeform 8" id="8"/>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9" id="9"/>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9268431" y="4527805"/>
            <a:ext cx="3823681" cy="4124847"/>
            <a:chOff x="0" y="0"/>
            <a:chExt cx="966960" cy="1043121"/>
          </a:xfrm>
        </p:grpSpPr>
        <p:sp>
          <p:nvSpPr>
            <p:cNvPr name="Freeform 11" id="11"/>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5383FF"/>
            </a:solidFill>
          </p:spPr>
        </p:sp>
        <p:sp>
          <p:nvSpPr>
            <p:cNvPr name="TextBox 12" id="12"/>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grpSp>
        <p:nvGrpSpPr>
          <p:cNvPr name="Group 13" id="13"/>
          <p:cNvGrpSpPr/>
          <p:nvPr/>
        </p:nvGrpSpPr>
        <p:grpSpPr>
          <a:xfrm rot="0">
            <a:off x="13311188" y="4527805"/>
            <a:ext cx="3823681" cy="4124847"/>
            <a:chOff x="0" y="0"/>
            <a:chExt cx="966960" cy="1043121"/>
          </a:xfrm>
        </p:grpSpPr>
        <p:sp>
          <p:nvSpPr>
            <p:cNvPr name="Freeform 14" id="14"/>
            <p:cNvSpPr/>
            <p:nvPr/>
          </p:nvSpPr>
          <p:spPr>
            <a:xfrm flipH="false" flipV="false" rot="0">
              <a:off x="0" y="0"/>
              <a:ext cx="966960" cy="1043121"/>
            </a:xfrm>
            <a:custGeom>
              <a:avLst/>
              <a:gdLst/>
              <a:ahLst/>
              <a:cxnLst/>
              <a:rect r="r" b="b" t="t" l="l"/>
              <a:pathLst>
                <a:path h="1043121" w="966960">
                  <a:moveTo>
                    <a:pt x="0" y="0"/>
                  </a:moveTo>
                  <a:lnTo>
                    <a:pt x="966960" y="0"/>
                  </a:lnTo>
                  <a:lnTo>
                    <a:pt x="966960" y="1043121"/>
                  </a:lnTo>
                  <a:lnTo>
                    <a:pt x="0" y="1043121"/>
                  </a:lnTo>
                  <a:close/>
                </a:path>
              </a:pathLst>
            </a:custGeom>
            <a:solidFill>
              <a:srgbClr val="3139A8"/>
            </a:solidFill>
          </p:spPr>
        </p:sp>
        <p:sp>
          <p:nvSpPr>
            <p:cNvPr name="TextBox 15" id="15"/>
            <p:cNvSpPr txBox="true"/>
            <p:nvPr/>
          </p:nvSpPr>
          <p:spPr>
            <a:xfrm>
              <a:off x="0" y="19050"/>
              <a:ext cx="966960" cy="1024071"/>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5594590" y="5251569"/>
            <a:ext cx="3056064" cy="274399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 BERT và</a:t>
            </a:r>
          </a:p>
          <a:p>
            <a:pPr algn="ctr">
              <a:lnSpc>
                <a:spcPts val="5363"/>
              </a:lnSpc>
            </a:pPr>
            <a:r>
              <a:rPr lang="en-US" sz="5207" b="true">
                <a:solidFill>
                  <a:srgbClr val="FFFFFF"/>
                </a:solidFill>
                <a:latin typeface="Arimo Bold"/>
                <a:ea typeface="Arimo Bold"/>
                <a:cs typeface="Arimo Bold"/>
                <a:sym typeface="Arimo Bold"/>
              </a:rPr>
              <a:t>công cụ</a:t>
            </a:r>
          </a:p>
          <a:p>
            <a:pPr algn="ctr">
              <a:lnSpc>
                <a:spcPts val="5363"/>
              </a:lnSpc>
            </a:pPr>
            <a:r>
              <a:rPr lang="en-US" sz="5207" b="true">
                <a:solidFill>
                  <a:srgbClr val="FFFFFF"/>
                </a:solidFill>
                <a:latin typeface="Arimo Bold"/>
                <a:ea typeface="Arimo Bold"/>
                <a:cs typeface="Arimo Bold"/>
                <a:sym typeface="Arimo Bold"/>
              </a:rPr>
              <a:t>Elastic</a:t>
            </a:r>
          </a:p>
          <a:p>
            <a:pPr algn="ctr">
              <a:lnSpc>
                <a:spcPts val="5363"/>
              </a:lnSpc>
            </a:pPr>
            <a:r>
              <a:rPr lang="en-US" b="true" sz="5207">
                <a:solidFill>
                  <a:srgbClr val="FFFFFF"/>
                </a:solidFill>
                <a:latin typeface="Arimo Bold"/>
                <a:ea typeface="Arimo Bold"/>
                <a:cs typeface="Arimo Bold"/>
                <a:sym typeface="Arimo Bold"/>
              </a:rPr>
              <a:t>Search</a:t>
            </a:r>
          </a:p>
        </p:txBody>
      </p:sp>
      <p:sp>
        <p:nvSpPr>
          <p:cNvPr name="TextBox 17" id="17"/>
          <p:cNvSpPr txBox="true"/>
          <p:nvPr/>
        </p:nvSpPr>
        <p:spPr>
          <a:xfrm rot="0">
            <a:off x="9472198" y="4914289"/>
            <a:ext cx="3416147" cy="3418554"/>
          </a:xfrm>
          <a:prstGeom prst="rect">
            <a:avLst/>
          </a:prstGeom>
        </p:spPr>
        <p:txBody>
          <a:bodyPr anchor="t" rtlCol="false" tIns="0" lIns="0" bIns="0" rIns="0">
            <a:spAutoFit/>
          </a:bodyPr>
          <a:lstStyle/>
          <a:p>
            <a:pPr algn="ctr">
              <a:lnSpc>
                <a:spcPts val="5363"/>
              </a:lnSpc>
            </a:pPr>
            <a:r>
              <a:rPr lang="en-US" b="true" sz="5207">
                <a:solidFill>
                  <a:srgbClr val="FFFFFF"/>
                </a:solidFill>
                <a:latin typeface="Arimo Bold"/>
                <a:ea typeface="Arimo Bold"/>
                <a:cs typeface="Arimo Bold"/>
                <a:sym typeface="Arimo Bold"/>
              </a:rPr>
              <a:t>Kiến trúc  kết hợp vào Semantic Search</a:t>
            </a:r>
          </a:p>
        </p:txBody>
      </p:sp>
      <p:sp>
        <p:nvSpPr>
          <p:cNvPr name="TextBox 18" id="18"/>
          <p:cNvSpPr txBox="true"/>
          <p:nvPr/>
        </p:nvSpPr>
        <p:spPr>
          <a:xfrm rot="0">
            <a:off x="13901738" y="5588849"/>
            <a:ext cx="2807093" cy="2069433"/>
          </a:xfrm>
          <a:prstGeom prst="rect">
            <a:avLst/>
          </a:prstGeom>
        </p:spPr>
        <p:txBody>
          <a:bodyPr anchor="t" rtlCol="false" tIns="0" lIns="0" bIns="0" rIns="0">
            <a:spAutoFit/>
          </a:bodyPr>
          <a:lstStyle/>
          <a:p>
            <a:pPr algn="ctr">
              <a:lnSpc>
                <a:spcPts val="5363"/>
              </a:lnSpc>
            </a:pPr>
            <a:r>
              <a:rPr lang="en-US" sz="5207" b="true">
                <a:solidFill>
                  <a:srgbClr val="FFFFFF"/>
                </a:solidFill>
                <a:latin typeface="Arimo Bold"/>
                <a:ea typeface="Arimo Bold"/>
                <a:cs typeface="Arimo Bold"/>
                <a:sym typeface="Arimo Bold"/>
              </a:rPr>
              <a:t> Demo và </a:t>
            </a:r>
          </a:p>
          <a:p>
            <a:pPr algn="ctr">
              <a:lnSpc>
                <a:spcPts val="5363"/>
              </a:lnSpc>
            </a:pPr>
            <a:r>
              <a:rPr lang="en-US" b="true" sz="5207">
                <a:solidFill>
                  <a:srgbClr val="FFFFFF"/>
                </a:solidFill>
                <a:latin typeface="Arimo Bold"/>
                <a:ea typeface="Arimo Bold"/>
                <a:cs typeface="Arimo Bold"/>
                <a:sym typeface="Arimo Bold"/>
              </a:rPr>
              <a:t>Kết luận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grpSp>
        <p:nvGrpSpPr>
          <p:cNvPr name="Group 2" id="2"/>
          <p:cNvGrpSpPr/>
          <p:nvPr/>
        </p:nvGrpSpPr>
        <p:grpSpPr>
          <a:xfrm rot="0">
            <a:off x="-444633" y="9730382"/>
            <a:ext cx="19177267" cy="1113237"/>
            <a:chOff x="0" y="0"/>
            <a:chExt cx="5050803" cy="293198"/>
          </a:xfrm>
        </p:grpSpPr>
        <p:sp>
          <p:nvSpPr>
            <p:cNvPr name="Freeform 3" id="3"/>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5383FF"/>
            </a:solidFill>
          </p:spPr>
        </p:sp>
        <p:sp>
          <p:nvSpPr>
            <p:cNvPr name="TextBox 4" id="4"/>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4633" y="-556618"/>
            <a:ext cx="19177267" cy="1113237"/>
            <a:chOff x="0" y="0"/>
            <a:chExt cx="5050803" cy="293198"/>
          </a:xfrm>
        </p:grpSpPr>
        <p:sp>
          <p:nvSpPr>
            <p:cNvPr name="Freeform 6" id="6"/>
            <p:cNvSpPr/>
            <p:nvPr/>
          </p:nvSpPr>
          <p:spPr>
            <a:xfrm flipH="false" flipV="false" rot="0">
              <a:off x="0" y="0"/>
              <a:ext cx="5050803" cy="293198"/>
            </a:xfrm>
            <a:custGeom>
              <a:avLst/>
              <a:gdLst/>
              <a:ahLst/>
              <a:cxnLst/>
              <a:rect r="r" b="b" t="t" l="l"/>
              <a:pathLst>
                <a:path h="293198" w="5050803">
                  <a:moveTo>
                    <a:pt x="0" y="0"/>
                  </a:moveTo>
                  <a:lnTo>
                    <a:pt x="5050803" y="0"/>
                  </a:lnTo>
                  <a:lnTo>
                    <a:pt x="5050803" y="293198"/>
                  </a:lnTo>
                  <a:lnTo>
                    <a:pt x="0" y="293198"/>
                  </a:lnTo>
                  <a:close/>
                </a:path>
              </a:pathLst>
            </a:custGeom>
            <a:solidFill>
              <a:srgbClr val="06C892"/>
            </a:solidFill>
          </p:spPr>
        </p:sp>
        <p:sp>
          <p:nvSpPr>
            <p:cNvPr name="TextBox 7" id="7"/>
            <p:cNvSpPr txBox="true"/>
            <p:nvPr/>
          </p:nvSpPr>
          <p:spPr>
            <a:xfrm>
              <a:off x="0" y="-38100"/>
              <a:ext cx="5050803" cy="331298"/>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0005717" y="1821359"/>
            <a:ext cx="7253583" cy="6644282"/>
          </a:xfrm>
          <a:custGeom>
            <a:avLst/>
            <a:gdLst/>
            <a:ahLst/>
            <a:cxnLst/>
            <a:rect r="r" b="b" t="t" l="l"/>
            <a:pathLst>
              <a:path h="6644282" w="7253583">
                <a:moveTo>
                  <a:pt x="0" y="0"/>
                </a:moveTo>
                <a:lnTo>
                  <a:pt x="7253583" y="0"/>
                </a:lnTo>
                <a:lnTo>
                  <a:pt x="7253583" y="6644282"/>
                </a:lnTo>
                <a:lnTo>
                  <a:pt x="0" y="6644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219200" y="2697480"/>
            <a:ext cx="7924800" cy="4834889"/>
          </a:xfrm>
          <a:prstGeom prst="rect">
            <a:avLst/>
          </a:prstGeom>
        </p:spPr>
        <p:txBody>
          <a:bodyPr anchor="t" rtlCol="false" tIns="0" lIns="0" bIns="0" rIns="0">
            <a:spAutoFit/>
          </a:bodyPr>
          <a:lstStyle/>
          <a:p>
            <a:pPr algn="l" marL="0" indent="0" lvl="0">
              <a:lnSpc>
                <a:spcPts val="12479"/>
              </a:lnSpc>
            </a:pPr>
            <a:r>
              <a:rPr lang="en-US" b="true" sz="12999" spc="-545">
                <a:solidFill>
                  <a:srgbClr val="3139A8"/>
                </a:solidFill>
                <a:latin typeface="Be Vietnam Ultra-Bold"/>
                <a:ea typeface="Be Vietnam Ultra-Bold"/>
                <a:cs typeface="Be Vietnam Ultra-Bold"/>
                <a:sym typeface="Be Vietnam Ultra-Bold"/>
              </a:rPr>
              <a:t>THANK YOU VERY MUCH!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49578" y="4302064"/>
            <a:ext cx="11059534" cy="1190619"/>
          </a:xfrm>
          <a:prstGeom prst="rect">
            <a:avLst/>
          </a:prstGeom>
        </p:spPr>
        <p:txBody>
          <a:bodyPr anchor="t" rtlCol="false" tIns="0" lIns="0" bIns="0" rIns="0">
            <a:spAutoFit/>
          </a:bodyPr>
          <a:lstStyle/>
          <a:p>
            <a:pPr algn="l" marL="0" indent="0" lvl="0">
              <a:lnSpc>
                <a:spcPts val="8999"/>
              </a:lnSpc>
            </a:pPr>
            <a:r>
              <a:rPr lang="en-US" b="true" sz="8999" spc="-377">
                <a:solidFill>
                  <a:srgbClr val="FD696E"/>
                </a:solidFill>
                <a:latin typeface="Be Vietnam Ultra-Bold"/>
                <a:ea typeface="Be Vietnam Ultra-Bold"/>
                <a:cs typeface="Be Vietnam Ultra-Bold"/>
                <a:sym typeface="Be Vietnam Ultra-Bold"/>
              </a:rPr>
              <a:t>SEMANTIC SEARCH</a:t>
            </a:r>
          </a:p>
        </p:txBody>
      </p:sp>
      <p:sp>
        <p:nvSpPr>
          <p:cNvPr name="Freeform 3" id="3"/>
          <p:cNvSpPr/>
          <p:nvPr/>
        </p:nvSpPr>
        <p:spPr>
          <a:xfrm flipH="false" flipV="false" rot="0">
            <a:off x="11109111" y="2177415"/>
            <a:ext cx="5375988" cy="5268468"/>
          </a:xfrm>
          <a:custGeom>
            <a:avLst/>
            <a:gdLst/>
            <a:ahLst/>
            <a:cxnLst/>
            <a:rect r="r" b="b" t="t" l="l"/>
            <a:pathLst>
              <a:path h="5268468" w="5375988">
                <a:moveTo>
                  <a:pt x="0" y="0"/>
                </a:moveTo>
                <a:lnTo>
                  <a:pt x="5375988" y="0"/>
                </a:lnTo>
                <a:lnTo>
                  <a:pt x="5375988" y="5268468"/>
                </a:lnTo>
                <a:lnTo>
                  <a:pt x="0" y="526846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p:cSld>
    <p:bg>
      <p:bgPr>
        <a:solidFill>
          <a:srgbClr val="F1EBE5"/>
        </a:solidFill>
      </p:bgPr>
    </p:bg>
    <p:spTree>
      <p:nvGrpSpPr>
        <p:cNvPr id="1" name=""/>
        <p:cNvGrpSpPr/>
        <p:nvPr/>
      </p:nvGrpSpPr>
      <p:grpSpPr>
        <a:xfrm>
          <a:off x="0" y="0"/>
          <a:ext cx="0" cy="0"/>
          <a:chOff x="0" y="0"/>
          <a:chExt cx="0" cy="0"/>
        </a:xfrm>
      </p:grpSpPr>
      <p:sp>
        <p:nvSpPr>
          <p:cNvPr name="TextBox 2" id="2"/>
          <p:cNvSpPr txBox="true"/>
          <p:nvPr/>
        </p:nvSpPr>
        <p:spPr>
          <a:xfrm rot="0">
            <a:off x="741361" y="1374266"/>
            <a:ext cx="16805277" cy="7433692"/>
          </a:xfrm>
          <a:prstGeom prst="rect">
            <a:avLst/>
          </a:prstGeom>
        </p:spPr>
        <p:txBody>
          <a:bodyPr anchor="t" rtlCol="false" tIns="0" lIns="0" bIns="0" rIns="0">
            <a:spAutoFit/>
          </a:bodyPr>
          <a:lstStyle/>
          <a:p>
            <a:pPr algn="l">
              <a:lnSpc>
                <a:spcPts val="4211"/>
              </a:lnSpc>
            </a:pPr>
            <a:r>
              <a:rPr lang="en-US" sz="2599">
                <a:solidFill>
                  <a:srgbClr val="000000"/>
                </a:solidFill>
                <a:latin typeface="Be Vietnam"/>
                <a:ea typeface="Be Vietnam"/>
                <a:cs typeface="Be Vietnam"/>
                <a:sym typeface="Be Vietnam"/>
              </a:rPr>
              <a:t>Semantic là kỹ thuật searching data mà tập trung vào hiểu ý nghĩa </a:t>
            </a:r>
            <a:r>
              <a:rPr lang="en-US" sz="2599" b="true">
                <a:solidFill>
                  <a:srgbClr val="000000"/>
                </a:solidFill>
                <a:latin typeface="Be Vietnam Ultra-Bold"/>
                <a:ea typeface="Be Vietnam Ultra-Bold"/>
                <a:cs typeface="Be Vietnam Ultra-Bold"/>
                <a:sym typeface="Be Vietnam Ultra-Bold"/>
              </a:rPr>
              <a:t>ngữ cảnh</a:t>
            </a:r>
            <a:r>
              <a:rPr lang="en-US" sz="2599">
                <a:solidFill>
                  <a:srgbClr val="000000"/>
                </a:solidFill>
                <a:latin typeface="Be Vietnam"/>
                <a:ea typeface="Be Vietnam"/>
                <a:cs typeface="Be Vietnam"/>
                <a:sym typeface="Be Vietnam"/>
              </a:rPr>
              <a:t> đằng sau câu query của người dùng, thay vì cố gắng khớp các từ khóa</a:t>
            </a:r>
          </a:p>
          <a:p>
            <a:pPr algn="l">
              <a:lnSpc>
                <a:spcPts val="4211"/>
              </a:lnSpc>
            </a:pPr>
            <a:r>
              <a:rPr lang="en-US" sz="2599" b="true">
                <a:solidFill>
                  <a:srgbClr val="000000"/>
                </a:solidFill>
                <a:latin typeface="Be Vietnam Ultra-Bold"/>
                <a:ea typeface="Be Vietnam Ultra-Bold"/>
                <a:cs typeface="Be Vietnam Ultra-Bold"/>
                <a:sym typeface="Be Vietnam Ultra-Bold"/>
              </a:rPr>
              <a:t>Ý chính</a:t>
            </a:r>
            <a:r>
              <a:rPr lang="en-US" sz="2599">
                <a:solidFill>
                  <a:srgbClr val="000000"/>
                </a:solidFill>
                <a:latin typeface="Be Vietnam"/>
                <a:ea typeface="Be Vietnam"/>
                <a:cs typeface="Be Vietnam"/>
                <a:sym typeface="Be Vietnam"/>
              </a:rPr>
              <a:t>:</a:t>
            </a:r>
            <a:r>
              <a:rPr lang="en-US" sz="2599">
                <a:solidFill>
                  <a:srgbClr val="000000"/>
                </a:solidFill>
                <a:latin typeface="Be Vietnam"/>
                <a:ea typeface="Be Vietnam"/>
                <a:cs typeface="Be Vietnam"/>
                <a:sym typeface="Be Vietnam"/>
              </a:rPr>
              <a:t> </a:t>
            </a:r>
          </a:p>
          <a:p>
            <a:pPr algn="l" marL="561336" indent="-280668" lvl="1">
              <a:lnSpc>
                <a:spcPts val="4211"/>
              </a:lnSpc>
              <a:buFont typeface="Arial"/>
              <a:buChar char="•"/>
            </a:pPr>
            <a:r>
              <a:rPr lang="en-US" sz="2599">
                <a:solidFill>
                  <a:srgbClr val="000000"/>
                </a:solidFill>
                <a:latin typeface="Be Vietnam"/>
                <a:ea typeface="Be Vietnam"/>
                <a:cs typeface="Be Vietnam"/>
                <a:sym typeface="Be Vietnam"/>
              </a:rPr>
              <a:t>Tập trung vào ý nghĩa ngữ cảnh và mối quan hệ giữa các từ.</a:t>
            </a:r>
          </a:p>
          <a:p>
            <a:pPr algn="l" marL="561336" indent="-280668" lvl="1">
              <a:lnSpc>
                <a:spcPts val="4211"/>
              </a:lnSpc>
              <a:buFont typeface="Arial"/>
              <a:buChar char="•"/>
            </a:pPr>
            <a:r>
              <a:rPr lang="en-US" sz="2599">
                <a:solidFill>
                  <a:srgbClr val="000000"/>
                </a:solidFill>
                <a:latin typeface="Be Vietnam"/>
                <a:ea typeface="Be Vietnam"/>
                <a:cs typeface="Be Vietnam"/>
                <a:sym typeface="Be Vietnam"/>
              </a:rPr>
              <a:t>Xem xét các yếu tố như vị trí, lịch sử tìm kiếm, và ngữ cảnh của truy vấn.</a:t>
            </a:r>
          </a:p>
          <a:p>
            <a:pPr algn="l" marL="561336" indent="-280668" lvl="1">
              <a:lnSpc>
                <a:spcPts val="4211"/>
              </a:lnSpc>
              <a:buFont typeface="Arial"/>
              <a:buChar char="•"/>
            </a:pPr>
            <a:r>
              <a:rPr lang="en-US" sz="2599">
                <a:solidFill>
                  <a:srgbClr val="000000"/>
                </a:solidFill>
                <a:latin typeface="Be Vietnam"/>
                <a:ea typeface="Be Vietnam"/>
                <a:cs typeface="Be Vietnam"/>
                <a:sym typeface="Be Vietnam"/>
              </a:rPr>
              <a:t>Cung cấp kết quả liên quan hơn bằng cách hiểu rõ ý định sâu xa.</a:t>
            </a:r>
          </a:p>
          <a:p>
            <a:pPr algn="l">
              <a:lnSpc>
                <a:spcPts val="4211"/>
              </a:lnSpc>
            </a:pPr>
            <a:r>
              <a:rPr lang="en-US" sz="2599" b="true">
                <a:solidFill>
                  <a:srgbClr val="000000"/>
                </a:solidFill>
                <a:latin typeface="Be Vietnam Ultra-Bold"/>
                <a:ea typeface="Be Vietnam Ultra-Bold"/>
                <a:cs typeface="Be Vietnam Ultra-Bold"/>
                <a:sym typeface="Be Vietnam Ultra-Bold"/>
              </a:rPr>
              <a:t>Ví dụ</a:t>
            </a:r>
            <a:r>
              <a:rPr lang="en-US" sz="2599">
                <a:solidFill>
                  <a:srgbClr val="000000"/>
                </a:solidFill>
                <a:latin typeface="Be Vietnam"/>
                <a:ea typeface="Be Vietnam"/>
                <a:cs typeface="Be Vietnam"/>
                <a:sym typeface="Be Vietnam"/>
              </a:rPr>
              <a:t>:</a:t>
            </a:r>
          </a:p>
          <a:p>
            <a:pPr algn="l">
              <a:lnSpc>
                <a:spcPts val="4211"/>
              </a:lnSpc>
            </a:pPr>
            <a:r>
              <a:rPr lang="en-US" sz="2599">
                <a:solidFill>
                  <a:srgbClr val="000000"/>
                </a:solidFill>
                <a:latin typeface="Be Vietnam"/>
                <a:ea typeface="Be Vietnam"/>
                <a:cs typeface="Be Vietnam"/>
                <a:sym typeface="Be Vietnam"/>
              </a:rPr>
              <a:t>Truy vấn: "Laptop tốt nhất cho sinh viên IT"</a:t>
            </a:r>
          </a:p>
          <a:p>
            <a:pPr algn="l" marL="561336" indent="-280668" lvl="1">
              <a:lnSpc>
                <a:spcPts val="4211"/>
              </a:lnSpc>
              <a:buFont typeface="Arial"/>
              <a:buChar char="•"/>
            </a:pPr>
            <a:r>
              <a:rPr lang="en-US" sz="2599">
                <a:solidFill>
                  <a:srgbClr val="000000"/>
                </a:solidFill>
                <a:latin typeface="Be Vietnam"/>
                <a:ea typeface="Be Vietnam"/>
                <a:cs typeface="Be Vietnam"/>
                <a:sym typeface="Be Vietnam"/>
              </a:rPr>
              <a:t>Tìm kiếm Truyền Thống: Chỉ khớp từ khóa như "laptop," "tốt nhất," "IT."</a:t>
            </a:r>
          </a:p>
          <a:p>
            <a:pPr algn="l" marL="561336" indent="-280668" lvl="1">
              <a:lnSpc>
                <a:spcPts val="4211"/>
              </a:lnSpc>
              <a:buFont typeface="Arial"/>
              <a:buChar char="•"/>
            </a:pPr>
            <a:r>
              <a:rPr lang="en-US" sz="2599">
                <a:solidFill>
                  <a:srgbClr val="000000"/>
                </a:solidFill>
                <a:latin typeface="Be Vietnam"/>
                <a:ea typeface="Be Vietnam"/>
                <a:cs typeface="Be Vietnam"/>
                <a:sym typeface="Be Vietnam"/>
              </a:rPr>
              <a:t>Tìm kiếm Ngữ Nghĩa: Hiểu ý định (tìm laptop có GPU mạnh, RAM lớn, Gaming, đồ họa khủng, giá tương đối).</a:t>
            </a:r>
          </a:p>
          <a:p>
            <a:pPr algn="l">
              <a:lnSpc>
                <a:spcPts val="4211"/>
              </a:lnSpc>
            </a:pPr>
          </a:p>
          <a:p>
            <a:pPr algn="l">
              <a:lnSpc>
                <a:spcPts val="4211"/>
              </a:lnSpc>
            </a:pPr>
          </a:p>
          <a:p>
            <a:pPr algn="l">
              <a:lnSpc>
                <a:spcPts val="4211"/>
              </a:lnSpc>
            </a:pPr>
          </a:p>
        </p:txBody>
      </p:sp>
      <p:sp>
        <p:nvSpPr>
          <p:cNvPr name="TextBox 3" id="3"/>
          <p:cNvSpPr txBox="true"/>
          <p:nvPr/>
        </p:nvSpPr>
        <p:spPr>
          <a:xfrm rot="0">
            <a:off x="0" y="-85725"/>
            <a:ext cx="8373216"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Semantic Search là gì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1031866" y="1643899"/>
            <a:ext cx="7256134" cy="6377624"/>
          </a:xfrm>
          <a:custGeom>
            <a:avLst/>
            <a:gdLst/>
            <a:ahLst/>
            <a:cxnLst/>
            <a:rect r="r" b="b" t="t" l="l"/>
            <a:pathLst>
              <a:path h="6377624" w="7256134">
                <a:moveTo>
                  <a:pt x="0" y="0"/>
                </a:moveTo>
                <a:lnTo>
                  <a:pt x="7256134" y="0"/>
                </a:lnTo>
                <a:lnTo>
                  <a:pt x="7256134" y="6377624"/>
                </a:lnTo>
                <a:lnTo>
                  <a:pt x="0" y="6377624"/>
                </a:lnTo>
                <a:lnTo>
                  <a:pt x="0" y="0"/>
                </a:lnTo>
                <a:close/>
              </a:path>
            </a:pathLst>
          </a:custGeom>
          <a:blipFill>
            <a:blip r:embed="rId2"/>
            <a:stretch>
              <a:fillRect l="-12470" t="0" r="-24594"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Các bước hoạt động của Semantich Search</a:t>
            </a:r>
          </a:p>
        </p:txBody>
      </p:sp>
      <p:sp>
        <p:nvSpPr>
          <p:cNvPr name="TextBox 4" id="4"/>
          <p:cNvSpPr txBox="true"/>
          <p:nvPr/>
        </p:nvSpPr>
        <p:spPr>
          <a:xfrm rot="0">
            <a:off x="463303" y="963612"/>
            <a:ext cx="10279671" cy="8197851"/>
          </a:xfrm>
          <a:prstGeom prst="rect">
            <a:avLst/>
          </a:prstGeom>
        </p:spPr>
        <p:txBody>
          <a:bodyPr anchor="t" rtlCol="false" tIns="0" lIns="0" bIns="0" rIns="0">
            <a:spAutoFit/>
          </a:bodyPr>
          <a:lstStyle/>
          <a:p>
            <a:pPr algn="l">
              <a:lnSpc>
                <a:spcPts val="4705"/>
              </a:lnSpc>
            </a:pPr>
            <a:r>
              <a:rPr lang="en-US" sz="2599" b="true">
                <a:solidFill>
                  <a:srgbClr val="000000"/>
                </a:solidFill>
                <a:latin typeface="Canva Sans Bold"/>
                <a:ea typeface="Canva Sans Bold"/>
                <a:cs typeface="Canva Sans Bold"/>
                <a:sym typeface="Canva Sans Bold"/>
              </a:rPr>
              <a:t>Query analysis:</a:t>
            </a:r>
          </a:p>
          <a:p>
            <a:pPr algn="l">
              <a:lnSpc>
                <a:spcPts val="4705"/>
              </a:lnSpc>
            </a:pPr>
            <a:r>
              <a:rPr lang="en-US" sz="2599">
                <a:solidFill>
                  <a:srgbClr val="000000"/>
                </a:solidFill>
                <a:latin typeface="Canva Sans"/>
                <a:ea typeface="Canva Sans"/>
                <a:cs typeface="Canva Sans"/>
                <a:sym typeface="Canva Sans"/>
              </a:rPr>
              <a:t>Semantic phân tích truy vấn của người dùng để xác định các từ khóa, cụm từ và thực thể. </a:t>
            </a:r>
          </a:p>
          <a:p>
            <a:pPr algn="l">
              <a:lnSpc>
                <a:spcPts val="4705"/>
              </a:lnSpc>
            </a:pPr>
            <a:r>
              <a:rPr lang="en-US" sz="2599">
                <a:solidFill>
                  <a:srgbClr val="000000"/>
                </a:solidFill>
                <a:latin typeface="Canva Sans"/>
                <a:ea typeface="Canva Sans"/>
                <a:cs typeface="Canva Sans"/>
                <a:sym typeface="Canva Sans"/>
              </a:rPr>
              <a:t>Ví dụ:</a:t>
            </a:r>
          </a:p>
          <a:p>
            <a:pPr algn="l">
              <a:lnSpc>
                <a:spcPts val="4705"/>
              </a:lnSpc>
            </a:pPr>
            <a:r>
              <a:rPr lang="en-US" sz="2599">
                <a:solidFill>
                  <a:srgbClr val="000000"/>
                </a:solidFill>
                <a:latin typeface="Canva Sans"/>
                <a:ea typeface="Canva Sans"/>
                <a:cs typeface="Canva Sans"/>
                <a:sym typeface="Canva Sans"/>
              </a:rPr>
              <a:t>Truy vấn: "Remote data science jobs requiring Python."</a:t>
            </a:r>
          </a:p>
          <a:p>
            <a:pPr algn="l" marL="561337" indent="-280669" lvl="1">
              <a:lnSpc>
                <a:spcPts val="4705"/>
              </a:lnSpc>
              <a:buFont typeface="Arial"/>
              <a:buChar char="•"/>
            </a:pPr>
            <a:r>
              <a:rPr lang="en-US" sz="2599">
                <a:solidFill>
                  <a:srgbClr val="000000"/>
                </a:solidFill>
                <a:latin typeface="Canva Sans"/>
                <a:ea typeface="Canva Sans"/>
                <a:cs typeface="Canva Sans"/>
                <a:sym typeface="Canva Sans"/>
              </a:rPr>
              <a:t>Thực thể: "Remote" (loại công việc), "Data Science" (vai trò), "Python" (kỹ năng).</a:t>
            </a:r>
          </a:p>
          <a:p>
            <a:pPr algn="l">
              <a:lnSpc>
                <a:spcPts val="4705"/>
              </a:lnSpc>
            </a:pPr>
            <a:r>
              <a:rPr lang="en-US" sz="2599" b="true">
                <a:solidFill>
                  <a:srgbClr val="000000"/>
                </a:solidFill>
                <a:latin typeface="Canva Sans Bold"/>
                <a:ea typeface="Canva Sans Bold"/>
                <a:cs typeface="Canva Sans Bold"/>
                <a:sym typeface="Canva Sans Bold"/>
              </a:rPr>
              <a:t>Context enrichment (optional):</a:t>
            </a:r>
          </a:p>
          <a:p>
            <a:pPr algn="l">
              <a:lnSpc>
                <a:spcPts val="4705"/>
              </a:lnSpc>
            </a:pPr>
            <a:r>
              <a:rPr lang="en-US" sz="2599">
                <a:solidFill>
                  <a:srgbClr val="000000"/>
                </a:solidFill>
                <a:latin typeface="Canva Sans"/>
                <a:ea typeface="Canva Sans"/>
                <a:cs typeface="Canva Sans"/>
                <a:sym typeface="Canva Sans"/>
              </a:rPr>
              <a:t>Sử dụng kiến thức từ các mối quan hệ và thực thể đã được xác định để làm rõ truy vấn hoặc mở rộng ngữ cảnh, sau đó xây dựng nên một </a:t>
            </a:r>
            <a:r>
              <a:rPr lang="en-US" sz="2599" b="true">
                <a:solidFill>
                  <a:srgbClr val="000000"/>
                </a:solidFill>
                <a:latin typeface="Canva Sans Bold"/>
                <a:ea typeface="Canva Sans Bold"/>
                <a:cs typeface="Canva Sans Bold"/>
                <a:sym typeface="Canva Sans Bold"/>
              </a:rPr>
              <a:t>Knowledge Graph </a:t>
            </a:r>
            <a:r>
              <a:rPr lang="en-US" sz="2599">
                <a:solidFill>
                  <a:srgbClr val="000000"/>
                </a:solidFill>
                <a:latin typeface="Canva Sans"/>
                <a:ea typeface="Canva Sans"/>
                <a:cs typeface="Canva Sans"/>
                <a:sym typeface="Canva Sans"/>
              </a:rPr>
              <a:t>của câu truy vấn.</a:t>
            </a:r>
          </a:p>
          <a:p>
            <a:pPr algn="l" marL="561337" indent="-280669" lvl="1">
              <a:lnSpc>
                <a:spcPts val="4705"/>
              </a:lnSpc>
              <a:buFont typeface="Arial"/>
              <a:buChar char="•"/>
            </a:pPr>
            <a:r>
              <a:rPr lang="en-US" sz="2599">
                <a:solidFill>
                  <a:srgbClr val="000000"/>
                </a:solidFill>
                <a:latin typeface="Canva Sans"/>
                <a:ea typeface="Canva Sans"/>
                <a:cs typeface="Canva Sans"/>
                <a:sym typeface="Canva Sans"/>
              </a:rPr>
              <a:t>"Data Science" có liên quan đến "Machine Learning" và "Artificial Intelligence."</a:t>
            </a:r>
          </a:p>
          <a:p>
            <a:pPr algn="l">
              <a:lnSpc>
                <a:spcPts val="4133"/>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9423710" y="2340928"/>
            <a:ext cx="9144000" cy="4175515"/>
          </a:xfrm>
          <a:custGeom>
            <a:avLst/>
            <a:gdLst/>
            <a:ahLst/>
            <a:cxnLst/>
            <a:rect r="r" b="b" t="t" l="l"/>
            <a:pathLst>
              <a:path h="4175515" w="9144000">
                <a:moveTo>
                  <a:pt x="0" y="0"/>
                </a:moveTo>
                <a:lnTo>
                  <a:pt x="9144000" y="0"/>
                </a:lnTo>
                <a:lnTo>
                  <a:pt x="9144000" y="4175514"/>
                </a:lnTo>
                <a:lnTo>
                  <a:pt x="0" y="4175514"/>
                </a:lnTo>
                <a:lnTo>
                  <a:pt x="0" y="0"/>
                </a:lnTo>
                <a:close/>
              </a:path>
            </a:pathLst>
          </a:custGeom>
          <a:blipFill>
            <a:blip r:embed="rId2"/>
            <a:stretch>
              <a:fillRect l="-1575" t="0" r="0" b="-1488"/>
            </a:stretch>
          </a:blipFill>
        </p:spPr>
      </p:sp>
      <p:sp>
        <p:nvSpPr>
          <p:cNvPr name="TextBox 3" id="3"/>
          <p:cNvSpPr txBox="true"/>
          <p:nvPr/>
        </p:nvSpPr>
        <p:spPr>
          <a:xfrm rot="0">
            <a:off x="565123" y="857250"/>
            <a:ext cx="8858587" cy="8106157"/>
          </a:xfrm>
          <a:prstGeom prst="rect">
            <a:avLst/>
          </a:prstGeom>
        </p:spPr>
        <p:txBody>
          <a:bodyPr anchor="t" rtlCol="false" tIns="0" lIns="0" bIns="0" rIns="0">
            <a:spAutoFit/>
          </a:bodyPr>
          <a:lstStyle/>
          <a:p>
            <a:pPr algn="l">
              <a:lnSpc>
                <a:spcPts val="4991"/>
              </a:lnSpc>
            </a:pPr>
            <a:r>
              <a:rPr lang="en-US" sz="2599" b="true">
                <a:solidFill>
                  <a:srgbClr val="000000"/>
                </a:solidFill>
                <a:latin typeface="Be Vietnam Ultra-Bold"/>
                <a:ea typeface="Be Vietnam Ultra-Bold"/>
                <a:cs typeface="Be Vietnam Ultra-Bold"/>
                <a:sym typeface="Be Vietnam Ultra-Bold"/>
              </a:rPr>
              <a:t>Semantic Representation và Matching:</a:t>
            </a:r>
          </a:p>
          <a:p>
            <a:pPr algn="l">
              <a:lnSpc>
                <a:spcPts val="4991"/>
              </a:lnSpc>
            </a:pPr>
            <a:r>
              <a:rPr lang="en-US" sz="2599">
                <a:solidFill>
                  <a:srgbClr val="000000"/>
                </a:solidFill>
                <a:latin typeface="Be Vietnam"/>
                <a:ea typeface="Be Vietnam"/>
                <a:cs typeface="Be Vietnam"/>
                <a:sym typeface="Be Vietnam"/>
              </a:rPr>
              <a:t>Sử </a:t>
            </a:r>
            <a:r>
              <a:rPr lang="en-US" sz="2599">
                <a:solidFill>
                  <a:srgbClr val="000000"/>
                </a:solidFill>
                <a:latin typeface="Be Vietnam"/>
                <a:ea typeface="Be Vietnam"/>
                <a:cs typeface="Be Vietnam"/>
                <a:sym typeface="Be Vietnam"/>
              </a:rPr>
              <a:t>dụng mô hình NLP để mã hóa câu truy vấn. Sau đó so sánh vector của truy vấn với vector của dữ liệu để xác định mức độ tương đồng.</a:t>
            </a:r>
          </a:p>
          <a:p>
            <a:pPr algn="l">
              <a:lnSpc>
                <a:spcPts val="4991"/>
              </a:lnSpc>
            </a:pPr>
            <a:r>
              <a:rPr lang="en-US" sz="2599" b="true">
                <a:solidFill>
                  <a:srgbClr val="000000"/>
                </a:solidFill>
                <a:latin typeface="Be Vietnam Ultra-Bold"/>
                <a:ea typeface="Be Vietnam Ultra-Bold"/>
                <a:cs typeface="Be Vietnam Ultra-Bold"/>
                <a:sym typeface="Be Vietnam Ultra-Bold"/>
              </a:rPr>
              <a:t>Result return và Ranking:</a:t>
            </a:r>
          </a:p>
          <a:p>
            <a:pPr algn="l">
              <a:lnSpc>
                <a:spcPts val="4991"/>
              </a:lnSpc>
            </a:pPr>
            <a:r>
              <a:rPr lang="en-US" sz="2599">
                <a:solidFill>
                  <a:srgbClr val="000000"/>
                </a:solidFill>
                <a:latin typeface="Be Vietnam"/>
                <a:ea typeface="Be Vietnam"/>
                <a:cs typeface="Be Vietnam"/>
                <a:sym typeface="Be Vietnam"/>
              </a:rPr>
              <a:t>Hiển thị kết quả tìm kiếm theo mức độ liên quan tới câu truy vấn của người dùng</a:t>
            </a:r>
          </a:p>
          <a:p>
            <a:pPr algn="l">
              <a:lnSpc>
                <a:spcPts val="4991"/>
              </a:lnSpc>
            </a:pPr>
            <a:r>
              <a:rPr lang="en-US" sz="2599">
                <a:solidFill>
                  <a:srgbClr val="000000"/>
                </a:solidFill>
                <a:latin typeface="Be Vietnam"/>
                <a:ea typeface="Be Vietnam"/>
                <a:cs typeface="Be Vietnam"/>
                <a:sym typeface="Be Vietnam"/>
              </a:rPr>
              <a:t>Tính toán điểm tổng hợp dựa trên:</a:t>
            </a:r>
          </a:p>
          <a:p>
            <a:pPr algn="l" marL="561337" indent="-280669" lvl="1">
              <a:lnSpc>
                <a:spcPts val="4991"/>
              </a:lnSpc>
              <a:buFont typeface="Arial"/>
              <a:buChar char="•"/>
            </a:pPr>
            <a:r>
              <a:rPr lang="en-US" sz="2599">
                <a:solidFill>
                  <a:srgbClr val="000000"/>
                </a:solidFill>
                <a:latin typeface="Be Vietnam"/>
                <a:ea typeface="Be Vietnam"/>
                <a:cs typeface="Be Vietnam"/>
                <a:sym typeface="Be Vietnam"/>
              </a:rPr>
              <a:t>Sự tương đồng ngữ nghĩa (semantic relevance).</a:t>
            </a:r>
          </a:p>
          <a:p>
            <a:pPr algn="l" marL="561337" indent="-280669" lvl="1">
              <a:lnSpc>
                <a:spcPts val="4991"/>
              </a:lnSpc>
              <a:buFont typeface="Arial"/>
              <a:buChar char="•"/>
            </a:pPr>
            <a:r>
              <a:rPr lang="en-US" sz="2599">
                <a:solidFill>
                  <a:srgbClr val="000000"/>
                </a:solidFill>
                <a:latin typeface="Be Vietnam"/>
                <a:ea typeface="Be Vietnam"/>
                <a:cs typeface="Be Vietnam"/>
                <a:sym typeface="Be Vietnam"/>
              </a:rPr>
              <a:t>Ngữ cảnh người dùng (e.g., vị trí địa lý, lịch sử tìm kiếm).</a:t>
            </a:r>
          </a:p>
          <a:p>
            <a:pPr algn="l" marL="561337" indent="-280669" lvl="1">
              <a:lnSpc>
                <a:spcPts val="4991"/>
              </a:lnSpc>
              <a:buFont typeface="Arial"/>
              <a:buChar char="•"/>
            </a:pPr>
            <a:r>
              <a:rPr lang="en-US" sz="2599">
                <a:solidFill>
                  <a:srgbClr val="000000"/>
                </a:solidFill>
                <a:latin typeface="Be Vietnam"/>
                <a:ea typeface="Be Vietnam"/>
                <a:cs typeface="Be Vietnam"/>
                <a:sym typeface="Be Vietnam"/>
              </a:rPr>
              <a:t>Độ mới mẻ của dữ liệu (freshness).</a:t>
            </a:r>
          </a:p>
          <a:p>
            <a:pPr algn="l" marL="561337" indent="-280669" lvl="1">
              <a:lnSpc>
                <a:spcPts val="4991"/>
              </a:lnSpc>
              <a:buFont typeface="Arial"/>
              <a:buChar char="•"/>
            </a:pPr>
            <a:r>
              <a:rPr lang="en-US" sz="2599">
                <a:solidFill>
                  <a:srgbClr val="000000"/>
                </a:solidFill>
                <a:latin typeface="Be Vietnam"/>
                <a:ea typeface="Be Vietnam"/>
                <a:cs typeface="Be Vietnam"/>
                <a:sym typeface="Be Vietnam"/>
              </a:rPr>
              <a:t>Độ phổ biến của kết quả (popularity)</a:t>
            </a:r>
          </a:p>
        </p:txBody>
      </p:sp>
      <p:sp>
        <p:nvSpPr>
          <p:cNvPr name="TextBox 4" id="4"/>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Các bước hoạt động của Semantich Search</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2254977" y="13011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390354" y="4580404"/>
            <a:ext cx="3549015" cy="4114800"/>
          </a:xfrm>
          <a:custGeom>
            <a:avLst/>
            <a:gdLst/>
            <a:ahLst/>
            <a:cxnLst/>
            <a:rect r="r" b="b" t="t" l="l"/>
            <a:pathLst>
              <a:path h="4114800" w="3549015">
                <a:moveTo>
                  <a:pt x="0" y="0"/>
                </a:moveTo>
                <a:lnTo>
                  <a:pt x="3549015" y="0"/>
                </a:lnTo>
                <a:lnTo>
                  <a:pt x="354901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0" y="3168589"/>
            <a:ext cx="11059534" cy="2324094"/>
          </a:xfrm>
          <a:prstGeom prst="rect">
            <a:avLst/>
          </a:prstGeom>
        </p:spPr>
        <p:txBody>
          <a:bodyPr anchor="t" rtlCol="false" tIns="0" lIns="0" bIns="0" rIns="0">
            <a:spAutoFit/>
          </a:bodyPr>
          <a:lstStyle/>
          <a:p>
            <a:pPr algn="l">
              <a:lnSpc>
                <a:spcPts val="8999"/>
              </a:lnSpc>
            </a:pPr>
            <a:r>
              <a:rPr lang="en-US" b="true" sz="8999" spc="-377">
                <a:solidFill>
                  <a:srgbClr val="004243"/>
                </a:solidFill>
                <a:latin typeface="Be Vietnam Ultra-Bold"/>
                <a:ea typeface="Be Vietnam Ultra-Bold"/>
                <a:cs typeface="Be Vietnam Ultra-Bold"/>
                <a:sym typeface="Be Vietnam Ultra-Bold"/>
              </a:rPr>
              <a:t>BERT</a:t>
            </a:r>
            <a:r>
              <a:rPr lang="en-US" b="true" sz="8999" spc="-377">
                <a:solidFill>
                  <a:srgbClr val="FD696E"/>
                </a:solidFill>
                <a:latin typeface="Be Vietnam Ultra-Bold"/>
                <a:ea typeface="Be Vietnam Ultra-Bold"/>
                <a:cs typeface="Be Vietnam Ultra-Bold"/>
                <a:sym typeface="Be Vietnam Ultra-Bold"/>
              </a:rPr>
              <a:t> </a:t>
            </a:r>
            <a:r>
              <a:rPr lang="en-US" b="true" sz="8999" spc="-377">
                <a:solidFill>
                  <a:srgbClr val="3139A8"/>
                </a:solidFill>
                <a:latin typeface="Be Vietnam Ultra-Bold"/>
                <a:ea typeface="Be Vietnam Ultra-Bold"/>
                <a:cs typeface="Be Vietnam Ultra-Bold"/>
                <a:sym typeface="Be Vietnam Ultra-Bold"/>
              </a:rPr>
              <a:t>VÀ CÔNG CỤ</a:t>
            </a:r>
          </a:p>
          <a:p>
            <a:pPr algn="l" marL="0" indent="0" lvl="0">
              <a:lnSpc>
                <a:spcPts val="8999"/>
              </a:lnSpc>
            </a:pPr>
            <a:r>
              <a:rPr lang="en-US" b="true" sz="8999" spc="-377">
                <a:solidFill>
                  <a:srgbClr val="06C892"/>
                </a:solidFill>
                <a:latin typeface="Be Vietnam Ultra-Bold"/>
                <a:ea typeface="Be Vietnam Ultra-Bold"/>
                <a:cs typeface="Be Vietnam Ultra-Bold"/>
                <a:sym typeface="Be Vietnam Ultra-Bold"/>
              </a:rPr>
              <a:t>ELASTIC SEARCH</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032667"/>
            <a:ext cx="11301259" cy="4110833"/>
          </a:xfrm>
          <a:custGeom>
            <a:avLst/>
            <a:gdLst/>
            <a:ahLst/>
            <a:cxnLst/>
            <a:rect r="r" b="b" t="t" l="l"/>
            <a:pathLst>
              <a:path h="4110833" w="11301259">
                <a:moveTo>
                  <a:pt x="0" y="0"/>
                </a:moveTo>
                <a:lnTo>
                  <a:pt x="11301259" y="0"/>
                </a:lnTo>
                <a:lnTo>
                  <a:pt x="11301259" y="4110833"/>
                </a:lnTo>
                <a:lnTo>
                  <a:pt x="0" y="4110833"/>
                </a:lnTo>
                <a:lnTo>
                  <a:pt x="0" y="0"/>
                </a:lnTo>
                <a:close/>
              </a:path>
            </a:pathLst>
          </a:custGeom>
          <a:blipFill>
            <a:blip r:embed="rId2"/>
            <a:stretch>
              <a:fillRect l="0" t="0" r="0" b="0"/>
            </a:stretch>
          </a:blipFill>
        </p:spPr>
      </p:sp>
      <p:sp>
        <p:nvSpPr>
          <p:cNvPr name="TextBox 3" id="3"/>
          <p:cNvSpPr txBox="true"/>
          <p:nvPr/>
        </p:nvSpPr>
        <p:spPr>
          <a:xfrm rot="0">
            <a:off x="0" y="-85725"/>
            <a:ext cx="11890013" cy="688974"/>
          </a:xfrm>
          <a:prstGeom prst="rect">
            <a:avLst/>
          </a:prstGeom>
        </p:spPr>
        <p:txBody>
          <a:bodyPr anchor="t" rtlCol="false" tIns="0" lIns="0" bIns="0" rIns="0">
            <a:spAutoFit/>
          </a:bodyPr>
          <a:lstStyle/>
          <a:p>
            <a:pPr algn="l">
              <a:lnSpc>
                <a:spcPts val="5600"/>
              </a:lnSpc>
            </a:pPr>
            <a:r>
              <a:rPr lang="en-US" sz="4000" b="true">
                <a:solidFill>
                  <a:srgbClr val="000000"/>
                </a:solidFill>
                <a:latin typeface="Be Vietnam Ultra-Bold"/>
                <a:ea typeface="Be Vietnam Ultra-Bold"/>
                <a:cs typeface="Be Vietnam Ultra-Bold"/>
                <a:sym typeface="Be Vietnam Ultra-Bold"/>
              </a:rPr>
              <a:t>BERT là gì ?</a:t>
            </a:r>
          </a:p>
        </p:txBody>
      </p:sp>
      <p:sp>
        <p:nvSpPr>
          <p:cNvPr name="TextBox 4" id="4"/>
          <p:cNvSpPr txBox="true"/>
          <p:nvPr/>
        </p:nvSpPr>
        <p:spPr>
          <a:xfrm rot="0">
            <a:off x="776973" y="5694427"/>
            <a:ext cx="15076357" cy="3762480"/>
          </a:xfrm>
          <a:prstGeom prst="rect">
            <a:avLst/>
          </a:prstGeom>
        </p:spPr>
        <p:txBody>
          <a:bodyPr anchor="t" rtlCol="false" tIns="0" lIns="0" bIns="0" rIns="0">
            <a:spAutoFit/>
          </a:bodyPr>
          <a:lstStyle/>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BERT ( Bidirectional Encoder Representations from Transformers ):</a:t>
            </a:r>
            <a:r>
              <a:rPr lang="en-US" sz="2690">
                <a:solidFill>
                  <a:srgbClr val="000000"/>
                </a:solidFill>
                <a:latin typeface="Be Vietnam"/>
                <a:ea typeface="Be Vietnam"/>
                <a:cs typeface="Be Vietnam"/>
                <a:sym typeface="Be Vietnam"/>
              </a:rPr>
              <a:t> là mô hình ngôn ngữ được Google giới thiệu vào cuối năm 2018</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BERT sử dụng kiến trúc </a:t>
            </a:r>
            <a:r>
              <a:rPr lang="en-US" b="true" sz="2690">
                <a:solidFill>
                  <a:srgbClr val="000000"/>
                </a:solidFill>
                <a:latin typeface="Be Vietnam Ultra-Bold"/>
                <a:ea typeface="Be Vietnam Ultra-Bold"/>
                <a:cs typeface="Be Vietnam Ultra-Bold"/>
                <a:sym typeface="Be Vietnam Ultra-Bold"/>
              </a:rPr>
              <a:t>encoder </a:t>
            </a:r>
            <a:r>
              <a:rPr lang="en-US" sz="2690">
                <a:solidFill>
                  <a:srgbClr val="000000"/>
                </a:solidFill>
                <a:latin typeface="Be Vietnam"/>
                <a:ea typeface="Be Vietnam"/>
                <a:cs typeface="Be Vietnam"/>
                <a:sym typeface="Be Vietnam"/>
              </a:rPr>
              <a:t>trong mô hình </a:t>
            </a:r>
            <a:r>
              <a:rPr lang="en-US" b="true" sz="2690">
                <a:solidFill>
                  <a:srgbClr val="000000"/>
                </a:solidFill>
                <a:latin typeface="Be Vietnam Ultra-Bold"/>
                <a:ea typeface="Be Vietnam Ultra-Bold"/>
                <a:cs typeface="Be Vietnam Ultra-Bold"/>
                <a:sym typeface="Be Vietnam Ultra-Bold"/>
              </a:rPr>
              <a:t>Transformer</a:t>
            </a:r>
            <a:r>
              <a:rPr lang="en-US" sz="2690">
                <a:solidFill>
                  <a:srgbClr val="000000"/>
                </a:solidFill>
                <a:latin typeface="Be Vietnam"/>
                <a:ea typeface="Be Vietnam"/>
                <a:cs typeface="Be Vietnam"/>
                <a:sym typeface="Be Vietnam"/>
              </a:rPr>
              <a:t> được Google giới thiệu vào năm 2017</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Mục tiêu của mô hình là hiểu được ngữ cảnh của </a:t>
            </a:r>
            <a:r>
              <a:rPr lang="en-US" b="true" sz="2690">
                <a:solidFill>
                  <a:srgbClr val="000000"/>
                </a:solidFill>
                <a:latin typeface="Be Vietnam Ultra-Bold"/>
                <a:ea typeface="Be Vietnam Ultra-Bold"/>
                <a:cs typeface="Be Vietnam Ultra-Bold"/>
                <a:sym typeface="Be Vietnam Ultra-Bold"/>
              </a:rPr>
              <a:t>từ</a:t>
            </a:r>
            <a:r>
              <a:rPr lang="en-US" sz="2690">
                <a:solidFill>
                  <a:srgbClr val="000000"/>
                </a:solidFill>
                <a:latin typeface="Be Vietnam"/>
                <a:ea typeface="Be Vietnam"/>
                <a:cs typeface="Be Vietnam"/>
                <a:sym typeface="Be Vietnam"/>
              </a:rPr>
              <a:t> bằng cách xem xét phía bên phải và bên trái của nó</a:t>
            </a:r>
          </a:p>
          <a:p>
            <a:pPr algn="l" marL="580812" indent="-290406" lvl="1">
              <a:lnSpc>
                <a:spcPts val="4277"/>
              </a:lnSpc>
              <a:buFont typeface="Arial"/>
              <a:buChar char="•"/>
            </a:pPr>
            <a:r>
              <a:rPr lang="en-US" sz="2690">
                <a:solidFill>
                  <a:srgbClr val="000000"/>
                </a:solidFill>
                <a:latin typeface="Be Vietnam"/>
                <a:ea typeface="Be Vietnam"/>
                <a:cs typeface="Be Vietnam"/>
                <a:sym typeface="Be Vietnam"/>
              </a:rPr>
              <a:t> Một số ứng dụng như: Text Understanding, Question Answering, Text Classification.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1EBE5"/>
        </a:solidFill>
      </p:bgPr>
    </p:bg>
    <p:spTree>
      <p:nvGrpSpPr>
        <p:cNvPr id="1" name=""/>
        <p:cNvGrpSpPr/>
        <p:nvPr/>
      </p:nvGrpSpPr>
      <p:grpSpPr>
        <a:xfrm>
          <a:off x="0" y="0"/>
          <a:ext cx="0" cy="0"/>
          <a:chOff x="0" y="0"/>
          <a:chExt cx="0" cy="0"/>
        </a:xfrm>
      </p:grpSpPr>
      <p:sp>
        <p:nvSpPr>
          <p:cNvPr name="Freeform 2" id="2"/>
          <p:cNvSpPr/>
          <p:nvPr/>
        </p:nvSpPr>
        <p:spPr>
          <a:xfrm flipH="false" flipV="false" rot="0">
            <a:off x="3000262" y="0"/>
            <a:ext cx="12287476" cy="6066941"/>
          </a:xfrm>
          <a:custGeom>
            <a:avLst/>
            <a:gdLst/>
            <a:ahLst/>
            <a:cxnLst/>
            <a:rect r="r" b="b" t="t" l="l"/>
            <a:pathLst>
              <a:path h="6066941" w="12287476">
                <a:moveTo>
                  <a:pt x="0" y="0"/>
                </a:moveTo>
                <a:lnTo>
                  <a:pt x="12287476" y="0"/>
                </a:lnTo>
                <a:lnTo>
                  <a:pt x="12287476" y="6066941"/>
                </a:lnTo>
                <a:lnTo>
                  <a:pt x="0" y="6066941"/>
                </a:lnTo>
                <a:lnTo>
                  <a:pt x="0" y="0"/>
                </a:lnTo>
                <a:close/>
              </a:path>
            </a:pathLst>
          </a:custGeom>
          <a:blipFill>
            <a:blip r:embed="rId2"/>
            <a:stretch>
              <a:fillRect l="0" t="0" r="0" b="0"/>
            </a:stretch>
          </a:blipFill>
        </p:spPr>
      </p:sp>
      <p:sp>
        <p:nvSpPr>
          <p:cNvPr name="TextBox 3" id="3"/>
          <p:cNvSpPr txBox="true"/>
          <p:nvPr/>
        </p:nvSpPr>
        <p:spPr>
          <a:xfrm rot="0">
            <a:off x="2014481" y="6841200"/>
            <a:ext cx="14259038" cy="2552052"/>
          </a:xfrm>
          <a:prstGeom prst="rect">
            <a:avLst/>
          </a:prstGeom>
        </p:spPr>
        <p:txBody>
          <a:bodyPr anchor="t" rtlCol="false" tIns="0" lIns="0" bIns="0" rIns="0">
            <a:spAutoFit/>
          </a:bodyPr>
          <a:lstStyle/>
          <a:p>
            <a:pPr algn="l" marL="690936" indent="-345468" lvl="1">
              <a:lnSpc>
                <a:spcPts val="5120"/>
              </a:lnSpc>
              <a:buFont typeface="Arial"/>
              <a:buChar char="•"/>
            </a:pPr>
            <a:r>
              <a:rPr lang="en-US" sz="3200" spc="-134">
                <a:solidFill>
                  <a:srgbClr val="000000"/>
                </a:solidFill>
                <a:latin typeface="Be Vietnam"/>
                <a:ea typeface="Be Vietnam"/>
                <a:cs typeface="Be Vietnam"/>
                <a:sym typeface="Be Vietnam"/>
              </a:rPr>
              <a:t>Trước khi có BERT, Google hiển thị thông tin liên quan đến việc lấy đơn thuốc.</a:t>
            </a:r>
          </a:p>
          <a:p>
            <a:pPr algn="l" marL="690936" indent="-345468" lvl="1">
              <a:lnSpc>
                <a:spcPts val="5120"/>
              </a:lnSpc>
              <a:buFont typeface="Arial"/>
              <a:buChar char="•"/>
            </a:pPr>
            <a:r>
              <a:rPr lang="en-US" sz="3200" spc="-134">
                <a:solidFill>
                  <a:srgbClr val="000000"/>
                </a:solidFill>
                <a:latin typeface="Be Vietnam"/>
                <a:ea typeface="Be Vietnam"/>
                <a:cs typeface="Be Vietnam"/>
                <a:sym typeface="Be Vietnam"/>
              </a:rPr>
              <a:t>Sau khi có BERT, Google hiểu rằng cụm từ “cho ai đó” liên quan đến việc lấy đơn thuốc hộ người khác và kết quả tìm kiếm giờ đây sẽ giúp trả lời đúng nhu cầu đó.</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DAGYYxpi59s</dc:identifier>
  <dcterms:modified xsi:type="dcterms:W3CDTF">2011-08-01T06:04:30Z</dcterms:modified>
  <cp:revision>1</cp:revision>
  <dc:title>Elasticsearch + BERT</dc:title>
</cp:coreProperties>
</file>